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Lst>
  <p:notesMasterIdLst>
    <p:notesMasterId r:id="rId16"/>
  </p:notesMasterIdLst>
  <p:handoutMasterIdLst>
    <p:handoutMasterId r:id="rId17"/>
  </p:handoutMasterIdLst>
  <p:sldIdLst>
    <p:sldId id="2026819423" r:id="rId2"/>
    <p:sldId id="1193" r:id="rId3"/>
    <p:sldId id="2026819425" r:id="rId4"/>
    <p:sldId id="2026819427" r:id="rId5"/>
    <p:sldId id="1960226552" r:id="rId6"/>
    <p:sldId id="2026819426" r:id="rId7"/>
    <p:sldId id="2026819430" r:id="rId8"/>
    <p:sldId id="2026819428" r:id="rId9"/>
    <p:sldId id="2026819432" r:id="rId10"/>
    <p:sldId id="2026819433" r:id="rId11"/>
    <p:sldId id="2026819431" r:id="rId12"/>
    <p:sldId id="2026819429" r:id="rId13"/>
    <p:sldId id="2026819424" r:id="rId14"/>
    <p:sldId id="1218"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 id="4" name="Kylie Ebringer" initials="KE" lastIdx="3" clrIdx="3">
    <p:extLst>
      <p:ext uri="{19B8F6BF-5375-455C-9EA6-DF929625EA0E}">
        <p15:presenceInfo xmlns:p15="http://schemas.microsoft.com/office/powerpoint/2012/main" userId="S::kebringer@vmware.com::7b946ced-9950-4bec-8f2b-95cd61d4fd0c" providerId="AD"/>
      </p:ext>
    </p:extLst>
  </p:cmAuthor>
  <p:cmAuthor id="5" name="Alex Van Brunt" initials="AB" lastIdx="3" clrIdx="4">
    <p:extLst>
      <p:ext uri="{19B8F6BF-5375-455C-9EA6-DF929625EA0E}">
        <p15:presenceInfo xmlns:p15="http://schemas.microsoft.com/office/powerpoint/2012/main" userId="S::avanbrunt@vmware.com::2f47a325-fc56-4ec1-aad0-e0fd0070a841" providerId="AD"/>
      </p:ext>
    </p:extLst>
  </p:cmAuthor>
  <p:cmAuthor id="6" name="Mike Lonergan" initials="ML" lastIdx="2" clrIdx="5">
    <p:extLst>
      <p:ext uri="{19B8F6BF-5375-455C-9EA6-DF929625EA0E}">
        <p15:presenceInfo xmlns:p15="http://schemas.microsoft.com/office/powerpoint/2012/main" userId="S::mikelonergan@vmware.com::23c0ffb2-b1ec-4e9d-8802-46f5491248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E7B8A-7DEF-1235-49AD-C6B24EDF7172}" v="26" dt="2021-09-14T15:31:09.791"/>
    <p1510:client id="{78628BC5-0213-1160-2C97-9DFA23853750}" v="58" dt="2021-09-14T15:36:05.724"/>
    <p1510:client id="{BC4619EC-BA51-9748-F0DB-5A8955E2EF08}" v="2" dt="2021-09-14T17:34:11.221"/>
    <p1510:client id="{C46CCA81-8D23-6548-8147-F1EB986CF024}" v="451" dt="2021-09-14T22:18:05.900"/>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84516"/>
  </p:normalViewPr>
  <p:slideViewPr>
    <p:cSldViewPr snapToGrid="0" snapToObjects="1">
      <p:cViewPr varScale="1">
        <p:scale>
          <a:sx n="113" d="100"/>
          <a:sy n="113" d="100"/>
        </p:scale>
        <p:origin x="112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9-14T08:29:07.257" idx="2">
    <p:pos x="3758" y="2603"/>
    <p:text>Should this be the new org? And spelled out rather than acronym
</p:text>
    <p:extLst>
      <p:ext uri="{C676402C-5697-4E1C-873F-D02D1690AC5C}">
        <p15:threadingInfo xmlns:p15="http://schemas.microsoft.com/office/powerpoint/2012/main" timeZoneBias="420"/>
      </p:ext>
    </p:extLst>
  </p:cm>
  <p:cm authorId="5" dt="2021-09-14T08:35:11.003" idx="1">
    <p:pos x="3758" y="2699"/>
    <p:text>It is spelled out just blending into the background. I've adjusted formatting
</p:text>
    <p:extLst>
      <p:ext uri="{C676402C-5697-4E1C-873F-D02D1690AC5C}">
        <p15:threadingInfo xmlns:p15="http://schemas.microsoft.com/office/powerpoint/2012/main" timeZoneBias="420">
          <p15:parentCm authorId="4"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9-14T08:27:47.646" idx="1">
    <p:pos x="6419" y="853"/>
    <p:text>Carbon Black Cloud Python SDK Demo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21-09-14T10:31:44.144" idx="1">
    <p:pos x="10" y="10"/>
    <p:text>This slide seems distracting and not directly relevant - or at least, I don't know how CBC and CBC SDK will directly address the "people" part of the vulnerability equation.
</p:text>
    <p:extLst>
      <p:ext uri="{C676402C-5697-4E1C-873F-D02D1690AC5C}">
        <p15:threadingInfo xmlns:p15="http://schemas.microsoft.com/office/powerpoint/2012/main" timeZoneBias="420"/>
      </p:ext>
    </p:extLst>
  </p:cm>
  <p:cm authorId="6" dt="2021-09-14T10:34:11.221" idx="2">
    <p:pos x="10" y="106"/>
    <p:text>It's a compelling quote, and I'm sure it resonates at some level, but it reminds me of the writer's adage "kill your darlings"
</p:text>
    <p:extLst>
      <p:ext uri="{C676402C-5697-4E1C-873F-D02D1690AC5C}">
        <p15:threadingInfo xmlns:p15="http://schemas.microsoft.com/office/powerpoint/2012/main" timeZoneBias="420">
          <p15:parentCm authorId="6" idx="1"/>
        </p15:threadingInfo>
      </p:ext>
    </p:extLst>
  </p:cm>
  <p:cm authorId="5" dt="2021-09-14T11:39:48.087" idx="2">
    <p:pos x="10" y="202"/>
    <p:text>It's going to be my segway into some fo the resources we have to educate people as well as the policies to provide automatic blocks/terminates</p:text>
    <p:extLst>
      <p:ext uri="{C676402C-5697-4E1C-873F-D02D1690AC5C}">
        <p15:threadingInfo xmlns:p15="http://schemas.microsoft.com/office/powerpoint/2012/main" timeZoneBias="360">
          <p15:parentCm authorId="6" idx="1"/>
        </p15:threadingInfo>
      </p:ext>
    </p:extLst>
  </p:cm>
  <p:cm authorId="5" dt="2021-09-14T11:41:19.088" idx="3">
    <p:pos x="10" y="298"/>
    <p:text>As much as our SDK stuff will be helpful I want to resonate that having things configured will be the first line of defense and that what we are going to demo is ways to help investigate and take further actions when something occurs</p:text>
    <p:extLst>
      <p:ext uri="{C676402C-5697-4E1C-873F-D02D1690AC5C}">
        <p15:threadingInfo xmlns:p15="http://schemas.microsoft.com/office/powerpoint/2012/main" timeZoneBias="360">
          <p15:parentCm authorId="6"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1-09-14T08:31:00.447" idx="3">
    <p:pos x="4476" y="1403"/>
    <p:text>Added cbc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community.carbonblack.com/t5/Threat-Research/ct-p/threat-research" TargetMode="External"/><Relationship Id="rId7" Type="http://schemas.openxmlformats.org/officeDocument/2006/relationships/image" Target="../media/image33.svg"/><Relationship Id="rId2" Type="http://schemas.openxmlformats.org/officeDocument/2006/relationships/hyperlink" Target="https://community.carbonblack.com/t5/Knowledge-Base/Endpoint-Standard-How-To-Enable-Enhanced-Ransomware-Protection/ta-p/102853" TargetMode="External"/><Relationship Id="rId1" Type="http://schemas.openxmlformats.org/officeDocument/2006/relationships/hyperlink" Target="https://carbonblack.vmware.com/resource/endpoint-standard-policy-tuning-good-better-best#introduction" TargetMode="Externa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hyperlink" Target="https://carbonblack.vmware.com/resource/endpoint-standard-policy-tuning-good-better-best#introduction" TargetMode="External"/><Relationship Id="rId7" Type="http://schemas.openxmlformats.org/officeDocument/2006/relationships/image" Target="../media/image3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hyperlink" Target="https://community.carbonblack.com/t5/Knowledge-Base/Endpoint-Standard-How-To-Enable-Enhanced-Ransomware-Protection/ta-p/102853" TargetMode="External"/><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hyperlink" Target="https://community.carbonblack.com/t5/Threat-Research/ct-p/threat-research"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47B30-F29C-428F-B685-D46D09FA95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DBF1143-13A3-4DEA-975B-F0431D72BA4E}">
      <dgm:prSet/>
      <dgm:spPr/>
      <dgm:t>
        <a:bodyPr/>
        <a:lstStyle/>
        <a:p>
          <a:r>
            <a:rPr lang="en-US" b="1" dirty="0">
              <a:hlinkClick xmlns:r="http://schemas.openxmlformats.org/officeDocument/2006/relationships" r:id="rId1"/>
            </a:rPr>
            <a:t>Endpoint Standard Policy Tuning: Good, Better, Best</a:t>
          </a:r>
          <a:endParaRPr lang="en-US" dirty="0"/>
        </a:p>
      </dgm:t>
    </dgm:pt>
    <dgm:pt modelId="{58AAD732-BB36-4FB9-834B-35B181322675}" type="parTrans" cxnId="{8506739F-8DA6-43B5-ACC8-8FBBADF6E89E}">
      <dgm:prSet/>
      <dgm:spPr/>
      <dgm:t>
        <a:bodyPr/>
        <a:lstStyle/>
        <a:p>
          <a:endParaRPr lang="en-US"/>
        </a:p>
      </dgm:t>
    </dgm:pt>
    <dgm:pt modelId="{6B57ABA2-6909-4CAF-B94A-0CFA3D603ED2}" type="sibTrans" cxnId="{8506739F-8DA6-43B5-ACC8-8FBBADF6E89E}">
      <dgm:prSet/>
      <dgm:spPr/>
      <dgm:t>
        <a:bodyPr/>
        <a:lstStyle/>
        <a:p>
          <a:endParaRPr lang="en-US"/>
        </a:p>
      </dgm:t>
    </dgm:pt>
    <dgm:pt modelId="{51FF9267-4DE0-44FD-9557-4BA06D59C03B}">
      <dgm:prSet/>
      <dgm:spPr/>
      <dgm:t>
        <a:bodyPr/>
        <a:lstStyle/>
        <a:p>
          <a:r>
            <a:rPr lang="en-US" b="1" dirty="0">
              <a:hlinkClick xmlns:r="http://schemas.openxmlformats.org/officeDocument/2006/relationships" r:id="rId2"/>
            </a:rPr>
            <a:t>Endpoint Standard: How To Enable Enhanced Ransomware Protection</a:t>
          </a:r>
          <a:endParaRPr lang="en-US" dirty="0"/>
        </a:p>
      </dgm:t>
    </dgm:pt>
    <dgm:pt modelId="{F5B64771-A503-427D-8A66-F1830FB4913B}" type="parTrans" cxnId="{21E43CD5-A58F-49A2-8C26-9D5ECD428EA7}">
      <dgm:prSet/>
      <dgm:spPr/>
      <dgm:t>
        <a:bodyPr/>
        <a:lstStyle/>
        <a:p>
          <a:endParaRPr lang="en-US"/>
        </a:p>
      </dgm:t>
    </dgm:pt>
    <dgm:pt modelId="{284BB4D2-D67E-4F9C-B10C-0C3C1D62DE7F}" type="sibTrans" cxnId="{21E43CD5-A58F-49A2-8C26-9D5ECD428EA7}">
      <dgm:prSet/>
      <dgm:spPr/>
      <dgm:t>
        <a:bodyPr/>
        <a:lstStyle/>
        <a:p>
          <a:endParaRPr lang="en-US"/>
        </a:p>
      </dgm:t>
    </dgm:pt>
    <dgm:pt modelId="{7D8EEE4A-86AA-4E4C-9DA1-52E550A0D7E7}">
      <dgm:prSet/>
      <dgm:spPr/>
      <dgm:t>
        <a:bodyPr/>
        <a:lstStyle/>
        <a:p>
          <a:r>
            <a:rPr lang="en-US" b="1" dirty="0">
              <a:hlinkClick xmlns:r="http://schemas.openxmlformats.org/officeDocument/2006/relationships" r:id="rId3"/>
            </a:rPr>
            <a:t>Threat Research Docs – Tau Tins</a:t>
          </a:r>
          <a:endParaRPr lang="en-US" dirty="0"/>
        </a:p>
      </dgm:t>
    </dgm:pt>
    <dgm:pt modelId="{30248A26-8BF9-4FD5-936C-728B8DA034AD}" type="parTrans" cxnId="{51FD3BF0-12AF-437D-89E8-4BA1C8987ADE}">
      <dgm:prSet/>
      <dgm:spPr/>
      <dgm:t>
        <a:bodyPr/>
        <a:lstStyle/>
        <a:p>
          <a:endParaRPr lang="en-US"/>
        </a:p>
      </dgm:t>
    </dgm:pt>
    <dgm:pt modelId="{EA9EE666-C087-4455-B717-6651B9B30B2F}" type="sibTrans" cxnId="{51FD3BF0-12AF-437D-89E8-4BA1C8987ADE}">
      <dgm:prSet/>
      <dgm:spPr/>
      <dgm:t>
        <a:bodyPr/>
        <a:lstStyle/>
        <a:p>
          <a:endParaRPr lang="en-US"/>
        </a:p>
      </dgm:t>
    </dgm:pt>
    <dgm:pt modelId="{9A092058-5D83-4192-B96F-894A7410A73A}" type="pres">
      <dgm:prSet presAssocID="{48947B30-F29C-428F-B685-D46D09FA9582}" presName="root" presStyleCnt="0">
        <dgm:presLayoutVars>
          <dgm:dir/>
          <dgm:resizeHandles val="exact"/>
        </dgm:presLayoutVars>
      </dgm:prSet>
      <dgm:spPr/>
    </dgm:pt>
    <dgm:pt modelId="{7D7BE83F-263F-44BE-B270-AB6EADB6384B}" type="pres">
      <dgm:prSet presAssocID="{9DBF1143-13A3-4DEA-975B-F0431D72BA4E}" presName="compNode" presStyleCnt="0"/>
      <dgm:spPr/>
    </dgm:pt>
    <dgm:pt modelId="{D32D4FF9-B6DA-4C7C-A502-2D8FCC905D0F}" type="pres">
      <dgm:prSet presAssocID="{9DBF1143-13A3-4DEA-975B-F0431D72BA4E}" presName="bgRect" presStyleLbl="bgShp" presStyleIdx="0" presStyleCnt="3"/>
      <dgm:spPr/>
    </dgm:pt>
    <dgm:pt modelId="{13B42DBE-3674-4405-ACD1-A2A9172DD282}" type="pres">
      <dgm:prSet presAssocID="{9DBF1143-13A3-4DEA-975B-F0431D72BA4E}"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uzzle"/>
        </a:ext>
      </dgm:extLst>
    </dgm:pt>
    <dgm:pt modelId="{76D40865-43F3-4C92-AA43-DC913AA25E40}" type="pres">
      <dgm:prSet presAssocID="{9DBF1143-13A3-4DEA-975B-F0431D72BA4E}" presName="spaceRect" presStyleCnt="0"/>
      <dgm:spPr/>
    </dgm:pt>
    <dgm:pt modelId="{46E53E41-CAF6-4C79-A1A0-16CF2BDBBFAA}" type="pres">
      <dgm:prSet presAssocID="{9DBF1143-13A3-4DEA-975B-F0431D72BA4E}" presName="parTx" presStyleLbl="revTx" presStyleIdx="0" presStyleCnt="3">
        <dgm:presLayoutVars>
          <dgm:chMax val="0"/>
          <dgm:chPref val="0"/>
        </dgm:presLayoutVars>
      </dgm:prSet>
      <dgm:spPr/>
    </dgm:pt>
    <dgm:pt modelId="{C6CA7994-CAEB-4FD5-8AC5-F2B966E8A29D}" type="pres">
      <dgm:prSet presAssocID="{6B57ABA2-6909-4CAF-B94A-0CFA3D603ED2}" presName="sibTrans" presStyleCnt="0"/>
      <dgm:spPr/>
    </dgm:pt>
    <dgm:pt modelId="{A372C3A2-5560-4E62-8521-6130AE361B50}" type="pres">
      <dgm:prSet presAssocID="{51FF9267-4DE0-44FD-9557-4BA06D59C03B}" presName="compNode" presStyleCnt="0"/>
      <dgm:spPr/>
    </dgm:pt>
    <dgm:pt modelId="{AC35E252-3370-49F5-8556-F44594D93902}" type="pres">
      <dgm:prSet presAssocID="{51FF9267-4DE0-44FD-9557-4BA06D59C03B}" presName="bgRect" presStyleLbl="bgShp" presStyleIdx="1" presStyleCnt="3"/>
      <dgm:spPr/>
    </dgm:pt>
    <dgm:pt modelId="{4B2879ED-C279-41F0-9234-EEE7DD3C501E}" type="pres">
      <dgm:prSet presAssocID="{51FF9267-4DE0-44FD-9557-4BA06D59C03B}"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ck"/>
        </a:ext>
      </dgm:extLst>
    </dgm:pt>
    <dgm:pt modelId="{7C61B923-557A-48A6-AFFF-D2A90A87F7B6}" type="pres">
      <dgm:prSet presAssocID="{51FF9267-4DE0-44FD-9557-4BA06D59C03B}" presName="spaceRect" presStyleCnt="0"/>
      <dgm:spPr/>
    </dgm:pt>
    <dgm:pt modelId="{52337110-AFA5-4198-8712-80BCFFE813EE}" type="pres">
      <dgm:prSet presAssocID="{51FF9267-4DE0-44FD-9557-4BA06D59C03B}" presName="parTx" presStyleLbl="revTx" presStyleIdx="1" presStyleCnt="3">
        <dgm:presLayoutVars>
          <dgm:chMax val="0"/>
          <dgm:chPref val="0"/>
        </dgm:presLayoutVars>
      </dgm:prSet>
      <dgm:spPr/>
    </dgm:pt>
    <dgm:pt modelId="{2574F6AA-C288-4AEA-956D-01893E8B9B2F}" type="pres">
      <dgm:prSet presAssocID="{284BB4D2-D67E-4F9C-B10C-0C3C1D62DE7F}" presName="sibTrans" presStyleCnt="0"/>
      <dgm:spPr/>
    </dgm:pt>
    <dgm:pt modelId="{CA007514-9AC9-4F3F-B55C-4C710AFDB247}" type="pres">
      <dgm:prSet presAssocID="{7D8EEE4A-86AA-4E4C-9DA1-52E550A0D7E7}" presName="compNode" presStyleCnt="0"/>
      <dgm:spPr/>
    </dgm:pt>
    <dgm:pt modelId="{62BDBB80-B8CB-4B75-A89C-5EB901E8F830}" type="pres">
      <dgm:prSet presAssocID="{7D8EEE4A-86AA-4E4C-9DA1-52E550A0D7E7}" presName="bgRect" presStyleLbl="bgShp" presStyleIdx="2" presStyleCnt="3"/>
      <dgm:spPr/>
    </dgm:pt>
    <dgm:pt modelId="{04953E19-5D25-4BCC-BAB2-AC0A0E7A4EF5}" type="pres">
      <dgm:prSet presAssocID="{7D8EEE4A-86AA-4E4C-9DA1-52E550A0D7E7}"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gnifying glass"/>
        </a:ext>
      </dgm:extLst>
    </dgm:pt>
    <dgm:pt modelId="{5598FECC-EF4E-4AC8-99E7-DD29917E3AA7}" type="pres">
      <dgm:prSet presAssocID="{7D8EEE4A-86AA-4E4C-9DA1-52E550A0D7E7}" presName="spaceRect" presStyleCnt="0"/>
      <dgm:spPr/>
    </dgm:pt>
    <dgm:pt modelId="{B9E7842C-DFB6-428D-912E-BF6C749EAADB}" type="pres">
      <dgm:prSet presAssocID="{7D8EEE4A-86AA-4E4C-9DA1-52E550A0D7E7}" presName="parTx" presStyleLbl="revTx" presStyleIdx="2" presStyleCnt="3">
        <dgm:presLayoutVars>
          <dgm:chMax val="0"/>
          <dgm:chPref val="0"/>
        </dgm:presLayoutVars>
      </dgm:prSet>
      <dgm:spPr/>
    </dgm:pt>
  </dgm:ptLst>
  <dgm:cxnLst>
    <dgm:cxn modelId="{6E3C1611-4A7F-4625-B6FA-DBE98D036DA1}" type="presOf" srcId="{7D8EEE4A-86AA-4E4C-9DA1-52E550A0D7E7}" destId="{B9E7842C-DFB6-428D-912E-BF6C749EAADB}" srcOrd="0" destOrd="0" presId="urn:microsoft.com/office/officeart/2018/2/layout/IconVerticalSolidList"/>
    <dgm:cxn modelId="{E9B06F31-45A5-4064-95B6-FB030BC13DDF}" type="presOf" srcId="{48947B30-F29C-428F-B685-D46D09FA9582}" destId="{9A092058-5D83-4192-B96F-894A7410A73A}" srcOrd="0" destOrd="0" presId="urn:microsoft.com/office/officeart/2018/2/layout/IconVerticalSolidList"/>
    <dgm:cxn modelId="{84634753-4791-4849-A58E-DC579E12432E}" type="presOf" srcId="{51FF9267-4DE0-44FD-9557-4BA06D59C03B}" destId="{52337110-AFA5-4198-8712-80BCFFE813EE}" srcOrd="0" destOrd="0" presId="urn:microsoft.com/office/officeart/2018/2/layout/IconVerticalSolidList"/>
    <dgm:cxn modelId="{8506739F-8DA6-43B5-ACC8-8FBBADF6E89E}" srcId="{48947B30-F29C-428F-B685-D46D09FA9582}" destId="{9DBF1143-13A3-4DEA-975B-F0431D72BA4E}" srcOrd="0" destOrd="0" parTransId="{58AAD732-BB36-4FB9-834B-35B181322675}" sibTransId="{6B57ABA2-6909-4CAF-B94A-0CFA3D603ED2}"/>
    <dgm:cxn modelId="{538637A5-42D4-4457-8941-9DE99050E3EB}" type="presOf" srcId="{9DBF1143-13A3-4DEA-975B-F0431D72BA4E}" destId="{46E53E41-CAF6-4C79-A1A0-16CF2BDBBFAA}" srcOrd="0" destOrd="0" presId="urn:microsoft.com/office/officeart/2018/2/layout/IconVerticalSolidList"/>
    <dgm:cxn modelId="{21E43CD5-A58F-49A2-8C26-9D5ECD428EA7}" srcId="{48947B30-F29C-428F-B685-D46D09FA9582}" destId="{51FF9267-4DE0-44FD-9557-4BA06D59C03B}" srcOrd="1" destOrd="0" parTransId="{F5B64771-A503-427D-8A66-F1830FB4913B}" sibTransId="{284BB4D2-D67E-4F9C-B10C-0C3C1D62DE7F}"/>
    <dgm:cxn modelId="{51FD3BF0-12AF-437D-89E8-4BA1C8987ADE}" srcId="{48947B30-F29C-428F-B685-D46D09FA9582}" destId="{7D8EEE4A-86AA-4E4C-9DA1-52E550A0D7E7}" srcOrd="2" destOrd="0" parTransId="{30248A26-8BF9-4FD5-936C-728B8DA034AD}" sibTransId="{EA9EE666-C087-4455-B717-6651B9B30B2F}"/>
    <dgm:cxn modelId="{B81C2578-9068-4D31-8FFA-2A368486294C}" type="presParOf" srcId="{9A092058-5D83-4192-B96F-894A7410A73A}" destId="{7D7BE83F-263F-44BE-B270-AB6EADB6384B}" srcOrd="0" destOrd="0" presId="urn:microsoft.com/office/officeart/2018/2/layout/IconVerticalSolidList"/>
    <dgm:cxn modelId="{E802995E-EEE0-4854-A0E2-6511296CD54E}" type="presParOf" srcId="{7D7BE83F-263F-44BE-B270-AB6EADB6384B}" destId="{D32D4FF9-B6DA-4C7C-A502-2D8FCC905D0F}" srcOrd="0" destOrd="0" presId="urn:microsoft.com/office/officeart/2018/2/layout/IconVerticalSolidList"/>
    <dgm:cxn modelId="{E0268912-6E76-48A7-87D7-4350A76F1F88}" type="presParOf" srcId="{7D7BE83F-263F-44BE-B270-AB6EADB6384B}" destId="{13B42DBE-3674-4405-ACD1-A2A9172DD282}" srcOrd="1" destOrd="0" presId="urn:microsoft.com/office/officeart/2018/2/layout/IconVerticalSolidList"/>
    <dgm:cxn modelId="{6F70966E-317C-4A32-ACBD-B1C905C5E232}" type="presParOf" srcId="{7D7BE83F-263F-44BE-B270-AB6EADB6384B}" destId="{76D40865-43F3-4C92-AA43-DC913AA25E40}" srcOrd="2" destOrd="0" presId="urn:microsoft.com/office/officeart/2018/2/layout/IconVerticalSolidList"/>
    <dgm:cxn modelId="{A6400F80-28CE-4E8C-B1C8-7C42BA607AB1}" type="presParOf" srcId="{7D7BE83F-263F-44BE-B270-AB6EADB6384B}" destId="{46E53E41-CAF6-4C79-A1A0-16CF2BDBBFAA}" srcOrd="3" destOrd="0" presId="urn:microsoft.com/office/officeart/2018/2/layout/IconVerticalSolidList"/>
    <dgm:cxn modelId="{6EC3E6A9-8140-4533-B47B-69CAC2E4562F}" type="presParOf" srcId="{9A092058-5D83-4192-B96F-894A7410A73A}" destId="{C6CA7994-CAEB-4FD5-8AC5-F2B966E8A29D}" srcOrd="1" destOrd="0" presId="urn:microsoft.com/office/officeart/2018/2/layout/IconVerticalSolidList"/>
    <dgm:cxn modelId="{FE2A99B9-3A0A-444D-93DD-5AFD257A990C}" type="presParOf" srcId="{9A092058-5D83-4192-B96F-894A7410A73A}" destId="{A372C3A2-5560-4E62-8521-6130AE361B50}" srcOrd="2" destOrd="0" presId="urn:microsoft.com/office/officeart/2018/2/layout/IconVerticalSolidList"/>
    <dgm:cxn modelId="{810755E5-8A01-4001-AA9C-082D009BBC04}" type="presParOf" srcId="{A372C3A2-5560-4E62-8521-6130AE361B50}" destId="{AC35E252-3370-49F5-8556-F44594D93902}" srcOrd="0" destOrd="0" presId="urn:microsoft.com/office/officeart/2018/2/layout/IconVerticalSolidList"/>
    <dgm:cxn modelId="{E269E878-4AB4-4CF2-800C-1B9038815F4F}" type="presParOf" srcId="{A372C3A2-5560-4E62-8521-6130AE361B50}" destId="{4B2879ED-C279-41F0-9234-EEE7DD3C501E}" srcOrd="1" destOrd="0" presId="urn:microsoft.com/office/officeart/2018/2/layout/IconVerticalSolidList"/>
    <dgm:cxn modelId="{4831FAF6-1E54-4844-871A-1E90265365AA}" type="presParOf" srcId="{A372C3A2-5560-4E62-8521-6130AE361B50}" destId="{7C61B923-557A-48A6-AFFF-D2A90A87F7B6}" srcOrd="2" destOrd="0" presId="urn:microsoft.com/office/officeart/2018/2/layout/IconVerticalSolidList"/>
    <dgm:cxn modelId="{E23F973C-86C2-432E-A24D-B5DD8039A40F}" type="presParOf" srcId="{A372C3A2-5560-4E62-8521-6130AE361B50}" destId="{52337110-AFA5-4198-8712-80BCFFE813EE}" srcOrd="3" destOrd="0" presId="urn:microsoft.com/office/officeart/2018/2/layout/IconVerticalSolidList"/>
    <dgm:cxn modelId="{63AACCBE-6171-4D17-9454-446CE1E8830B}" type="presParOf" srcId="{9A092058-5D83-4192-B96F-894A7410A73A}" destId="{2574F6AA-C288-4AEA-956D-01893E8B9B2F}" srcOrd="3" destOrd="0" presId="urn:microsoft.com/office/officeart/2018/2/layout/IconVerticalSolidList"/>
    <dgm:cxn modelId="{773CBC8C-84C4-4276-83BA-C07295C8B64C}" type="presParOf" srcId="{9A092058-5D83-4192-B96F-894A7410A73A}" destId="{CA007514-9AC9-4F3F-B55C-4C710AFDB247}" srcOrd="4" destOrd="0" presId="urn:microsoft.com/office/officeart/2018/2/layout/IconVerticalSolidList"/>
    <dgm:cxn modelId="{2668973F-14A5-4126-83FD-75AE203F7D96}" type="presParOf" srcId="{CA007514-9AC9-4F3F-B55C-4C710AFDB247}" destId="{62BDBB80-B8CB-4B75-A89C-5EB901E8F830}" srcOrd="0" destOrd="0" presId="urn:microsoft.com/office/officeart/2018/2/layout/IconVerticalSolidList"/>
    <dgm:cxn modelId="{7AAD94C4-2159-4310-9068-A288AD7B9863}" type="presParOf" srcId="{CA007514-9AC9-4F3F-B55C-4C710AFDB247}" destId="{04953E19-5D25-4BCC-BAB2-AC0A0E7A4EF5}" srcOrd="1" destOrd="0" presId="urn:microsoft.com/office/officeart/2018/2/layout/IconVerticalSolidList"/>
    <dgm:cxn modelId="{41D31E87-EED1-43D1-A8E9-DB6652ED2644}" type="presParOf" srcId="{CA007514-9AC9-4F3F-B55C-4C710AFDB247}" destId="{5598FECC-EF4E-4AC8-99E7-DD29917E3AA7}" srcOrd="2" destOrd="0" presId="urn:microsoft.com/office/officeart/2018/2/layout/IconVerticalSolidList"/>
    <dgm:cxn modelId="{008B64C1-3D65-4AC0-8821-032E3B41BDA8}" type="presParOf" srcId="{CA007514-9AC9-4F3F-B55C-4C710AFDB247}" destId="{B9E7842C-DFB6-428D-912E-BF6C749EAA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D4FF9-B6DA-4C7C-A502-2D8FCC905D0F}">
      <dsp:nvSpPr>
        <dsp:cNvPr id="0" name=""/>
        <dsp:cNvSpPr/>
      </dsp:nvSpPr>
      <dsp:spPr>
        <a:xfrm>
          <a:off x="0" y="469"/>
          <a:ext cx="11001004" cy="10987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42DBE-3674-4405-ACD1-A2A9172DD282}">
      <dsp:nvSpPr>
        <dsp:cNvPr id="0" name=""/>
        <dsp:cNvSpPr/>
      </dsp:nvSpPr>
      <dsp:spPr>
        <a:xfrm>
          <a:off x="332382" y="247696"/>
          <a:ext cx="604332" cy="6043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E53E41-CAF6-4C79-A1A0-16CF2BDBBFAA}">
      <dsp:nvSpPr>
        <dsp:cNvPr id="0" name=""/>
        <dsp:cNvSpPr/>
      </dsp:nvSpPr>
      <dsp:spPr>
        <a:xfrm>
          <a:off x="1269097" y="469"/>
          <a:ext cx="9731906" cy="1098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8" tIns="116288" rIns="116288" bIns="116288" numCol="1" spcCol="1270" anchor="ctr" anchorCtr="0">
          <a:noAutofit/>
        </a:bodyPr>
        <a:lstStyle/>
        <a:p>
          <a:pPr marL="0" lvl="0" indent="0" algn="l" defTabSz="1111250">
            <a:lnSpc>
              <a:spcPct val="90000"/>
            </a:lnSpc>
            <a:spcBef>
              <a:spcPct val="0"/>
            </a:spcBef>
            <a:spcAft>
              <a:spcPct val="35000"/>
            </a:spcAft>
            <a:buNone/>
          </a:pPr>
          <a:r>
            <a:rPr lang="en-US" sz="2500" b="1" kern="1200" dirty="0">
              <a:hlinkClick xmlns:r="http://schemas.openxmlformats.org/officeDocument/2006/relationships" r:id="rId3"/>
            </a:rPr>
            <a:t>Endpoint Standard Policy Tuning: Good, Better, Best</a:t>
          </a:r>
          <a:endParaRPr lang="en-US" sz="2500" kern="1200" dirty="0"/>
        </a:p>
      </dsp:txBody>
      <dsp:txXfrm>
        <a:off x="1269097" y="469"/>
        <a:ext cx="9731906" cy="1098785"/>
      </dsp:txXfrm>
    </dsp:sp>
    <dsp:sp modelId="{AC35E252-3370-49F5-8556-F44594D93902}">
      <dsp:nvSpPr>
        <dsp:cNvPr id="0" name=""/>
        <dsp:cNvSpPr/>
      </dsp:nvSpPr>
      <dsp:spPr>
        <a:xfrm>
          <a:off x="0" y="1373952"/>
          <a:ext cx="11001004" cy="10987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879ED-C279-41F0-9234-EEE7DD3C501E}">
      <dsp:nvSpPr>
        <dsp:cNvPr id="0" name=""/>
        <dsp:cNvSpPr/>
      </dsp:nvSpPr>
      <dsp:spPr>
        <a:xfrm>
          <a:off x="332382" y="1621178"/>
          <a:ext cx="604332" cy="60433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337110-AFA5-4198-8712-80BCFFE813EE}">
      <dsp:nvSpPr>
        <dsp:cNvPr id="0" name=""/>
        <dsp:cNvSpPr/>
      </dsp:nvSpPr>
      <dsp:spPr>
        <a:xfrm>
          <a:off x="1269097" y="1373952"/>
          <a:ext cx="9731906" cy="1098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8" tIns="116288" rIns="116288" bIns="116288" numCol="1" spcCol="1270" anchor="ctr" anchorCtr="0">
          <a:noAutofit/>
        </a:bodyPr>
        <a:lstStyle/>
        <a:p>
          <a:pPr marL="0" lvl="0" indent="0" algn="l" defTabSz="1111250">
            <a:lnSpc>
              <a:spcPct val="90000"/>
            </a:lnSpc>
            <a:spcBef>
              <a:spcPct val="0"/>
            </a:spcBef>
            <a:spcAft>
              <a:spcPct val="35000"/>
            </a:spcAft>
            <a:buNone/>
          </a:pPr>
          <a:r>
            <a:rPr lang="en-US" sz="2500" b="1" kern="1200" dirty="0">
              <a:hlinkClick xmlns:r="http://schemas.openxmlformats.org/officeDocument/2006/relationships" r:id="rId6"/>
            </a:rPr>
            <a:t>Endpoint Standard: How To Enable Enhanced Ransomware Protection</a:t>
          </a:r>
          <a:endParaRPr lang="en-US" sz="2500" kern="1200" dirty="0"/>
        </a:p>
      </dsp:txBody>
      <dsp:txXfrm>
        <a:off x="1269097" y="1373952"/>
        <a:ext cx="9731906" cy="1098785"/>
      </dsp:txXfrm>
    </dsp:sp>
    <dsp:sp modelId="{62BDBB80-B8CB-4B75-A89C-5EB901E8F830}">
      <dsp:nvSpPr>
        <dsp:cNvPr id="0" name=""/>
        <dsp:cNvSpPr/>
      </dsp:nvSpPr>
      <dsp:spPr>
        <a:xfrm>
          <a:off x="0" y="2747434"/>
          <a:ext cx="11001004" cy="10987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53E19-5D25-4BCC-BAB2-AC0A0E7A4EF5}">
      <dsp:nvSpPr>
        <dsp:cNvPr id="0" name=""/>
        <dsp:cNvSpPr/>
      </dsp:nvSpPr>
      <dsp:spPr>
        <a:xfrm>
          <a:off x="332382" y="2994661"/>
          <a:ext cx="604332" cy="6043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E7842C-DFB6-428D-912E-BF6C749EAADB}">
      <dsp:nvSpPr>
        <dsp:cNvPr id="0" name=""/>
        <dsp:cNvSpPr/>
      </dsp:nvSpPr>
      <dsp:spPr>
        <a:xfrm>
          <a:off x="1269097" y="2747434"/>
          <a:ext cx="9731906" cy="1098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8" tIns="116288" rIns="116288" bIns="116288" numCol="1" spcCol="1270" anchor="ctr" anchorCtr="0">
          <a:noAutofit/>
        </a:bodyPr>
        <a:lstStyle/>
        <a:p>
          <a:pPr marL="0" lvl="0" indent="0" algn="l" defTabSz="1111250">
            <a:lnSpc>
              <a:spcPct val="90000"/>
            </a:lnSpc>
            <a:spcBef>
              <a:spcPct val="0"/>
            </a:spcBef>
            <a:spcAft>
              <a:spcPct val="35000"/>
            </a:spcAft>
            <a:buNone/>
          </a:pPr>
          <a:r>
            <a:rPr lang="en-US" sz="2500" b="1" kern="1200" dirty="0">
              <a:hlinkClick xmlns:r="http://schemas.openxmlformats.org/officeDocument/2006/relationships" r:id="rId9"/>
            </a:rPr>
            <a:t>Threat Research Docs – Tau Tins</a:t>
          </a:r>
          <a:endParaRPr lang="en-US" sz="2500" kern="1200" dirty="0"/>
        </a:p>
      </dsp:txBody>
      <dsp:txXfrm>
        <a:off x="1269097" y="2747434"/>
        <a:ext cx="9731906" cy="10987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10/5/2021</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1T23:33:59.573"/>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10/5/2021</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185623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6876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14</a:t>
            </a:fld>
            <a:endParaRPr lang="en-US"/>
          </a:p>
        </p:txBody>
      </p:sp>
    </p:spTree>
    <p:extLst>
      <p:ext uri="{BB962C8B-B14F-4D97-AF65-F5344CB8AC3E}">
        <p14:creationId xmlns:p14="http://schemas.microsoft.com/office/powerpoint/2010/main" val="27513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1264739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33607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409922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homeland.house.gov</a:t>
            </a:r>
            <a:r>
              <a:rPr lang="en-US" dirty="0"/>
              <a:t>/</a:t>
            </a:r>
            <a:r>
              <a:rPr lang="en-US" dirty="0" err="1"/>
              <a:t>imo</a:t>
            </a:r>
            <a:r>
              <a:rPr lang="en-US" dirty="0"/>
              <a:t>/media/doc/2021-05-05-CIPI-HRG-Testimony-Krebs.pdf</a:t>
            </a:r>
            <a:br>
              <a:rPr lang="en-US" dirty="0"/>
            </a:br>
            <a:br>
              <a:rPr lang="en-US" dirty="0"/>
            </a:br>
            <a:r>
              <a:rPr lang="en-US" sz="1200" b="0" i="0" kern="1200" dirty="0">
                <a:solidFill>
                  <a:schemeClr val="tx1"/>
                </a:solidFill>
                <a:effectLst/>
                <a:latin typeface="Metropolis" panose="00000500000000000000" pitchFamily="50" charset="0"/>
                <a:ea typeface="+mn-ea"/>
                <a:cs typeface="+mn-cs"/>
              </a:rPr>
              <a:t>Director of the Cybersecurity and Infrastructure Security Agency in the United States Department of Homeland Security</a:t>
            </a:r>
            <a:br>
              <a:rPr lang="en-US" dirty="0"/>
            </a:br>
            <a:br>
              <a:rPr lang="en-US" dirty="0"/>
            </a:br>
            <a:r>
              <a:rPr lang="en-US" dirty="0"/>
              <a:t>Before the Committee on Homeland Security Subcommittee on Cybersecurity, Infrastructure Protection, &amp; Innovation U.S. House of Representatives On Responding to Ransomware: Exploring Policy Solutions to a Cybersecurity Crisis</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194959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etropolis" panose="00000500000000000000" pitchFamily="50" charset="0"/>
                <a:ea typeface="+mn-ea"/>
                <a:cs typeface="+mn-cs"/>
              </a:rPr>
              <a:t>considering downtime, people time, device cost, network cost, lost opportunity, ransom paid, etc.</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75173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a:p>
        </p:txBody>
      </p:sp>
    </p:spTree>
    <p:extLst>
      <p:ext uri="{BB962C8B-B14F-4D97-AF65-F5344CB8AC3E}">
        <p14:creationId xmlns:p14="http://schemas.microsoft.com/office/powerpoint/2010/main" val="235448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a:p>
        </p:txBody>
      </p:sp>
    </p:spTree>
    <p:extLst>
      <p:ext uri="{BB962C8B-B14F-4D97-AF65-F5344CB8AC3E}">
        <p14:creationId xmlns:p14="http://schemas.microsoft.com/office/powerpoint/2010/main" val="53427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910991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Mworld 202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E37707E4-07EB-C343-A791-6676C77982E0}"/>
                  </a:ext>
                </a:extLst>
              </p14:cNvPr>
              <p14:cNvContentPartPr/>
              <p14:nvPr userDrawn="1"/>
            </p14:nvContentPartPr>
            <p14:xfrm>
              <a:off x="9873661" y="4838975"/>
              <a:ext cx="240" cy="240"/>
            </p14:xfrm>
          </p:contentPart>
        </mc:Choice>
        <mc:Fallback xmlns="">
          <p:pic>
            <p:nvPicPr>
              <p:cNvPr id="17" name="Ink 16">
                <a:extLst>
                  <a:ext uri="{FF2B5EF4-FFF2-40B4-BE49-F238E27FC236}">
                    <a16:creationId xmlns:a16="http://schemas.microsoft.com/office/drawing/2014/main" id="{E37707E4-07EB-C343-A791-6676C77982E0}"/>
                  </a:ext>
                </a:extLst>
              </p:cNvPr>
              <p:cNvPicPr/>
              <p:nvPr/>
            </p:nvPicPr>
            <p:blipFill>
              <a:blip r:embed="rId4"/>
              <a:stretch>
                <a:fillRect/>
              </a:stretch>
            </p:blipFill>
            <p:spPr>
              <a:xfrm>
                <a:off x="9869581" y="4834895"/>
                <a:ext cx="7920" cy="7920"/>
              </a:xfrm>
              <a:prstGeom prst="rect">
                <a:avLst/>
              </a:prstGeom>
            </p:spPr>
          </p:pic>
        </mc:Fallback>
      </mc:AlternateContent>
      <p:sp>
        <p:nvSpPr>
          <p:cNvPr id="18" name="Title click to edit">
            <a:extLst>
              <a:ext uri="{FF2B5EF4-FFF2-40B4-BE49-F238E27FC236}">
                <a16:creationId xmlns:a16="http://schemas.microsoft.com/office/drawing/2014/main" id="{BE8A1280-C654-2D48-9B67-90A46CA11653}"/>
              </a:ext>
            </a:extLst>
          </p:cNvPr>
          <p:cNvSpPr>
            <a:spLocks noGrp="1"/>
          </p:cNvSpPr>
          <p:nvPr>
            <p:ph type="title" hasCustomPrompt="1"/>
          </p:nvPr>
        </p:nvSpPr>
        <p:spPr>
          <a:xfrm>
            <a:off x="571976" y="579966"/>
            <a:ext cx="5102866" cy="1234440"/>
          </a:xfrm>
        </p:spPr>
        <p:txBody>
          <a:bodyPr wrap="square" anchor="b"/>
          <a:lstStyle>
            <a:lvl1pPr algn="l">
              <a:defRPr sz="4000" b="0" cap="none" baseline="0"/>
            </a:lvl1pPr>
          </a:lstStyle>
          <a:p>
            <a:r>
              <a:rPr lang="en-US"/>
              <a:t>VMworld 2021 </a:t>
            </a:r>
            <a:br>
              <a:rPr lang="en-US"/>
            </a:br>
            <a:r>
              <a:rPr lang="en-US"/>
              <a:t>Title Slide</a:t>
            </a:r>
          </a:p>
        </p:txBody>
      </p:sp>
      <p:sp>
        <p:nvSpPr>
          <p:cNvPr id="19" name="Subtitle click to edit">
            <a:extLst>
              <a:ext uri="{FF2B5EF4-FFF2-40B4-BE49-F238E27FC236}">
                <a16:creationId xmlns:a16="http://schemas.microsoft.com/office/drawing/2014/main" id="{C45215ED-7321-4E45-8C3D-DFA095841F4F}"/>
              </a:ext>
            </a:extLst>
          </p:cNvPr>
          <p:cNvSpPr>
            <a:spLocks noGrp="1"/>
          </p:cNvSpPr>
          <p:nvPr>
            <p:ph type="subTitle" idx="10" hasCustomPrompt="1"/>
          </p:nvPr>
        </p:nvSpPr>
        <p:spPr>
          <a:xfrm>
            <a:off x="571975" y="1864667"/>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20" name="Click to edit Speaker Name ">
            <a:extLst>
              <a:ext uri="{FF2B5EF4-FFF2-40B4-BE49-F238E27FC236}">
                <a16:creationId xmlns:a16="http://schemas.microsoft.com/office/drawing/2014/main" id="{E17CC227-463B-2B4D-B7FC-45797049F10D}"/>
              </a:ext>
            </a:extLst>
          </p:cNvPr>
          <p:cNvSpPr>
            <a:spLocks noGrp="1"/>
          </p:cNvSpPr>
          <p:nvPr>
            <p:ph type="body" sz="quarter" idx="11" hasCustomPrompt="1"/>
          </p:nvPr>
        </p:nvSpPr>
        <p:spPr>
          <a:xfrm>
            <a:off x="571975" y="3734813"/>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B24A52B4-C821-4C48-AE5A-CF6BF5EF64E1}"/>
              </a:ext>
            </a:extLst>
          </p:cNvPr>
          <p:cNvSpPr>
            <a:spLocks noGrp="1"/>
          </p:cNvSpPr>
          <p:nvPr>
            <p:ph type="body" sz="quarter" idx="12" hasCustomPrompt="1"/>
          </p:nvPr>
        </p:nvSpPr>
        <p:spPr>
          <a:xfrm>
            <a:off x="571975" y="4136133"/>
            <a:ext cx="5402202" cy="355601"/>
          </a:xfrm>
        </p:spPr>
        <p:txBody>
          <a:bodyPr/>
          <a:lstStyle>
            <a:lvl1pPr algn="l">
              <a:buNone/>
              <a:defRPr sz="1600">
                <a:solidFill>
                  <a:schemeClr val="tx2"/>
                </a:solidFill>
              </a:defRPr>
            </a:lvl1pPr>
          </a:lstStyle>
          <a:p>
            <a:pPr lvl="0"/>
            <a:r>
              <a:rPr lang="en-US"/>
              <a:t>Role / Division</a:t>
            </a:r>
          </a:p>
        </p:txBody>
      </p:sp>
    </p:spTree>
    <p:extLst>
      <p:ext uri="{BB962C8B-B14F-4D97-AF65-F5344CB8AC3E}">
        <p14:creationId xmlns:p14="http://schemas.microsoft.com/office/powerpoint/2010/main" val="247731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4</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5</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Mworld2021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EBC-E35E-2844-88EB-6382C5BD44B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312B300-8136-1A46-B8B4-4E027C406D3A}"/>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953D6B61-F419-BC42-9946-6DC615CAEBA0}"/>
              </a:ext>
            </a:extLst>
          </p:cNvPr>
          <p:cNvSpPr>
            <a:spLocks noGrp="1"/>
          </p:cNvSpPr>
          <p:nvPr>
            <p:ph type="sldNum" sz="quarter" idx="11"/>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162499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dat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 ©2021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22D59C5B-F43E-2B4B-9861-560C45E4C30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5D83CFEA-A68A-B74B-B393-6E3F1B7AD951}"/>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B572DEAF-B4B6-0445-A2E0-C4C7769A5A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E9AF854B-C8C6-8D4B-BC6B-4773707F1AED}"/>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09904477-6541-6240-A985-A0A87EE51AD3}"/>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09E10C3F-3339-4A4A-A90C-03F49952C00C}"/>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9654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 </a:t>
            </a:r>
            <a:br>
              <a:rPr lang="en-US"/>
            </a:br>
            <a:r>
              <a:rPr lang="en-US"/>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 ©2021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3.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4.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9" r:id="rId2"/>
    <p:sldLayoutId id="2147484079" r:id="rId3"/>
    <p:sldLayoutId id="2147484080" r:id="rId4"/>
    <p:sldLayoutId id="2147484081" r:id="rId5"/>
    <p:sldLayoutId id="2147483941" r:id="rId6"/>
    <p:sldLayoutId id="2147484082" r:id="rId7"/>
    <p:sldLayoutId id="2147484083" r:id="rId8"/>
    <p:sldLayoutId id="2147484084" r:id="rId9"/>
    <p:sldLayoutId id="2147484002" r:id="rId10"/>
    <p:sldLayoutId id="2147484003" r:id="rId11"/>
    <p:sldLayoutId id="2147484074" r:id="rId12"/>
    <p:sldLayoutId id="2147484075" r:id="rId13"/>
    <p:sldLayoutId id="2147484076" r:id="rId14"/>
    <p:sldLayoutId id="2147484077" r:id="rId15"/>
    <p:sldLayoutId id="2147484078" r:id="rId16"/>
    <p:sldLayoutId id="2147483949" r:id="rId17"/>
    <p:sldLayoutId id="2147484004" r:id="rId18"/>
    <p:sldLayoutId id="2147484005" r:id="rId19"/>
    <p:sldLayoutId id="2147484006" r:id="rId20"/>
    <p:sldLayoutId id="2147483956" r:id="rId21"/>
    <p:sldLayoutId id="2147483957" r:id="rId22"/>
    <p:sldLayoutId id="2147483958" r:id="rId23"/>
    <p:sldLayoutId id="2147483959" r:id="rId24"/>
    <p:sldLayoutId id="2147484085" r:id="rId25"/>
    <p:sldLayoutId id="2147483960" r:id="rId26"/>
    <p:sldLayoutId id="2147483963" r:id="rId27"/>
    <p:sldLayoutId id="2147483961" r:id="rId28"/>
    <p:sldLayoutId id="2147483962" r:id="rId29"/>
    <p:sldLayoutId id="2147483964" r:id="rId30"/>
    <p:sldLayoutId id="2147483965" r:id="rId31"/>
    <p:sldLayoutId id="2147483966" r:id="rId32"/>
    <p:sldLayoutId id="2147484010" r:id="rId33"/>
    <p:sldLayoutId id="2147484011" r:id="rId34"/>
    <p:sldLayoutId id="2147484012" r:id="rId35"/>
    <p:sldLayoutId id="2147484013" r:id="rId36"/>
    <p:sldLayoutId id="2147484014" r:id="rId37"/>
    <p:sldLayoutId id="2147484016" r:id="rId38"/>
    <p:sldLayoutId id="2147483971" r:id="rId39"/>
    <p:sldLayoutId id="2147483972" r:id="rId40"/>
    <p:sldLayoutId id="2147483973" r:id="rId41"/>
    <p:sldLayoutId id="2147484018" r:id="rId42"/>
    <p:sldLayoutId id="2147484019" r:id="rId43"/>
    <p:sldLayoutId id="2147484020" r:id="rId44"/>
    <p:sldLayoutId id="2147483977" r:id="rId45"/>
    <p:sldLayoutId id="2147483978" r:id="rId46"/>
    <p:sldLayoutId id="2147483979" r:id="rId47"/>
    <p:sldLayoutId id="2147483980" r:id="rId48"/>
    <p:sldLayoutId id="2147483981" r:id="rId49"/>
    <p:sldLayoutId id="2147483982" r:id="rId50"/>
    <p:sldLayoutId id="2147483983" r:id="rId51"/>
    <p:sldLayoutId id="2147483984" r:id="rId52"/>
    <p:sldLayoutId id="2147483985" r:id="rId53"/>
    <p:sldLayoutId id="2147484090"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arbonblack.vmware.com/resource/endpoint-standard-policy-tuning-good-better-best"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community.carbonblack.com/t5/Threat-Research/ct-p/threat-research" TargetMode="External"/><Relationship Id="rId4" Type="http://schemas.openxmlformats.org/officeDocument/2006/relationships/diagramLayout" Target="../diagrams/layout1.xml"/><Relationship Id="rId9" Type="http://schemas.openxmlformats.org/officeDocument/2006/relationships/hyperlink" Target="https://community.carbonblack.com/t5/Knowledge-Base/Endpoint-Standard-How-To-Enable-Enhanced-Ransomware-Protection/ta-p/10285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DBC9-79C3-7B4D-A5AD-5FDF87CBF1A0}"/>
              </a:ext>
            </a:extLst>
          </p:cNvPr>
          <p:cNvSpPr>
            <a:spLocks noGrp="1"/>
          </p:cNvSpPr>
          <p:nvPr>
            <p:ph type="title"/>
          </p:nvPr>
        </p:nvSpPr>
        <p:spPr>
          <a:xfrm>
            <a:off x="571975" y="819557"/>
            <a:ext cx="5287070" cy="2612266"/>
          </a:xfrm>
        </p:spPr>
        <p:txBody>
          <a:bodyPr/>
          <a:lstStyle/>
          <a:p>
            <a:r>
              <a:rPr lang="en-US" dirty="0"/>
              <a:t>Automating Ransomware Remediation with the VMware Carbon Black Cloud SDK</a:t>
            </a:r>
          </a:p>
        </p:txBody>
      </p:sp>
      <p:sp>
        <p:nvSpPr>
          <p:cNvPr id="4" name="Text Placeholder 3">
            <a:extLst>
              <a:ext uri="{FF2B5EF4-FFF2-40B4-BE49-F238E27FC236}">
                <a16:creationId xmlns:a16="http://schemas.microsoft.com/office/drawing/2014/main" id="{C61134C0-92DF-4A4A-93B5-68B63D31F6C5}"/>
              </a:ext>
            </a:extLst>
          </p:cNvPr>
          <p:cNvSpPr>
            <a:spLocks noGrp="1"/>
          </p:cNvSpPr>
          <p:nvPr>
            <p:ph type="body" sz="quarter" idx="11"/>
          </p:nvPr>
        </p:nvSpPr>
        <p:spPr>
          <a:xfrm>
            <a:off x="571975" y="3791555"/>
            <a:ext cx="3433495" cy="344577"/>
          </a:xfrm>
        </p:spPr>
        <p:txBody>
          <a:bodyPr/>
          <a:lstStyle/>
          <a:p>
            <a:r>
              <a:rPr lang="en-US" dirty="0"/>
              <a:t>Alex Van Brunt, </a:t>
            </a:r>
            <a:r>
              <a:rPr lang="en-US" dirty="0" err="1"/>
              <a:t>Emanuela</a:t>
            </a:r>
            <a:r>
              <a:rPr lang="en-US" dirty="0"/>
              <a:t> </a:t>
            </a:r>
            <a:r>
              <a:rPr lang="en-US" dirty="0" err="1"/>
              <a:t>Mitreva</a:t>
            </a:r>
            <a:endParaRPr lang="en-US" dirty="0"/>
          </a:p>
        </p:txBody>
      </p:sp>
      <p:sp>
        <p:nvSpPr>
          <p:cNvPr id="5" name="Text Placeholder 4">
            <a:extLst>
              <a:ext uri="{FF2B5EF4-FFF2-40B4-BE49-F238E27FC236}">
                <a16:creationId xmlns:a16="http://schemas.microsoft.com/office/drawing/2014/main" id="{FD60C324-0AF2-9D40-8CB5-6365E7BF3C4E}"/>
              </a:ext>
            </a:extLst>
          </p:cNvPr>
          <p:cNvSpPr>
            <a:spLocks noGrp="1"/>
          </p:cNvSpPr>
          <p:nvPr>
            <p:ph type="body" sz="quarter" idx="12"/>
          </p:nvPr>
        </p:nvSpPr>
        <p:spPr/>
        <p:txBody>
          <a:bodyPr/>
          <a:lstStyle/>
          <a:p>
            <a:r>
              <a:rPr lang="en-US" dirty="0"/>
              <a:t>Developer Relations, SBU</a:t>
            </a:r>
          </a:p>
        </p:txBody>
      </p:sp>
      <p:sp>
        <p:nvSpPr>
          <p:cNvPr id="6" name="Text Placeholder 6">
            <a:extLst>
              <a:ext uri="{FF2B5EF4-FFF2-40B4-BE49-F238E27FC236}">
                <a16:creationId xmlns:a16="http://schemas.microsoft.com/office/drawing/2014/main" id="{2166A9B1-B982-EE4B-8AE2-8D0514F58DC7}"/>
              </a:ext>
            </a:extLst>
          </p:cNvPr>
          <p:cNvSpPr txBox="1">
            <a:spLocks/>
          </p:cNvSpPr>
          <p:nvPr/>
        </p:nvSpPr>
        <p:spPr>
          <a:xfrm>
            <a:off x="474555" y="5494345"/>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a:t>
            </a:r>
            <a:r>
              <a:rPr lang="en-US" dirty="0" err="1">
                <a:solidFill>
                  <a:schemeClr val="tx1">
                    <a:lumMod val="75000"/>
                  </a:schemeClr>
                </a:solidFill>
              </a:rPr>
              <a:t>vmworld</a:t>
            </a:r>
            <a:r>
              <a:rPr lang="en-US" dirty="0">
                <a:solidFill>
                  <a:schemeClr val="tx1">
                    <a:lumMod val="75000"/>
                  </a:schemeClr>
                </a:solidFill>
              </a:rPr>
              <a:t> #code2782</a:t>
            </a:r>
          </a:p>
        </p:txBody>
      </p:sp>
      <p:sp>
        <p:nvSpPr>
          <p:cNvPr id="7" name="Text Placeholder 6">
            <a:extLst>
              <a:ext uri="{FF2B5EF4-FFF2-40B4-BE49-F238E27FC236}">
                <a16:creationId xmlns:a16="http://schemas.microsoft.com/office/drawing/2014/main" id="{AC0BF283-9763-574B-9ACF-B5E4CD55D7BC}"/>
              </a:ext>
            </a:extLst>
          </p:cNvPr>
          <p:cNvSpPr txBox="1">
            <a:spLocks/>
          </p:cNvSpPr>
          <p:nvPr/>
        </p:nvSpPr>
        <p:spPr>
          <a:xfrm>
            <a:off x="506660" y="5188556"/>
            <a:ext cx="3657600" cy="355601"/>
          </a:xfrm>
          <a:prstGeom prst="rect">
            <a:avLst/>
          </a:prstGeom>
        </p:spPr>
        <p:txBody>
          <a:bodyPr anchor="b"/>
          <a:lstStyle>
            <a:lvl1pPr marL="0" indent="0" algn="r"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l"/>
            <a:r>
              <a:rPr lang="en-US" dirty="0">
                <a:solidFill>
                  <a:schemeClr val="tx1">
                    <a:lumMod val="75000"/>
                  </a:schemeClr>
                </a:solidFill>
              </a:rPr>
              <a:t>CODE 2782</a:t>
            </a:r>
          </a:p>
        </p:txBody>
      </p:sp>
    </p:spTree>
    <p:extLst>
      <p:ext uri="{BB962C8B-B14F-4D97-AF65-F5344CB8AC3E}">
        <p14:creationId xmlns:p14="http://schemas.microsoft.com/office/powerpoint/2010/main" val="102239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69CAAA5-986E-924A-A216-7173E9F24928}"/>
              </a:ext>
            </a:extLst>
          </p:cNvPr>
          <p:cNvSpPr>
            <a:spLocks noGrp="1"/>
          </p:cNvSpPr>
          <p:nvPr>
            <p:ph type="title"/>
          </p:nvPr>
        </p:nvSpPr>
        <p:spPr>
          <a:xfrm>
            <a:off x="579809" y="412751"/>
            <a:ext cx="11001004" cy="381000"/>
          </a:xfrm>
        </p:spPr>
        <p:txBody>
          <a:bodyPr wrap="none" anchor="b">
            <a:normAutofit/>
          </a:bodyPr>
          <a:lstStyle/>
          <a:p>
            <a:r>
              <a:rPr lang="en-US" sz="2600" dirty="0"/>
              <a:t>Policy Configuration as the First Line of Defense</a:t>
            </a:r>
          </a:p>
        </p:txBody>
      </p:sp>
      <p:graphicFrame>
        <p:nvGraphicFramePr>
          <p:cNvPr id="21" name="Content Placeholder 18" descr="3 policy resources for setting up policies for VMware Carbon Black Cloud">
            <a:extLst>
              <a:ext uri="{FF2B5EF4-FFF2-40B4-BE49-F238E27FC236}">
                <a16:creationId xmlns:a16="http://schemas.microsoft.com/office/drawing/2014/main" id="{17AF94CB-F519-4CE2-A25B-486AE9841507}"/>
              </a:ext>
            </a:extLst>
          </p:cNvPr>
          <p:cNvGraphicFramePr>
            <a:graphicFrameLocks noGrp="1"/>
          </p:cNvGraphicFramePr>
          <p:nvPr>
            <p:ph sz="quarter" idx="14"/>
            <p:extLst>
              <p:ext uri="{D42A27DB-BD31-4B8C-83A1-F6EECF244321}">
                <p14:modId xmlns:p14="http://schemas.microsoft.com/office/powerpoint/2010/main" val="113878356"/>
              </p:ext>
            </p:extLst>
          </p:nvPr>
        </p:nvGraphicFramePr>
        <p:xfrm>
          <a:off x="579809" y="1142999"/>
          <a:ext cx="11001004" cy="3846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3">
            <a:extLst>
              <a:ext uri="{FF2B5EF4-FFF2-40B4-BE49-F238E27FC236}">
                <a16:creationId xmlns:a16="http://schemas.microsoft.com/office/drawing/2014/main" id="{55779EFF-6033-3E4B-A308-6AD90A343E0D}"/>
              </a:ext>
            </a:extLst>
          </p:cNvPr>
          <p:cNvSpPr txBox="1">
            <a:spLocks/>
          </p:cNvSpPr>
          <p:nvPr/>
        </p:nvSpPr>
        <p:spPr>
          <a:xfrm>
            <a:off x="721375" y="5139267"/>
            <a:ext cx="10746074" cy="1151467"/>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spcBef>
                <a:spcPts val="600"/>
              </a:spcBef>
            </a:pPr>
            <a:r>
              <a:rPr lang="en-US" sz="1600" dirty="0">
                <a:hlinkClick r:id="rId8"/>
              </a:rPr>
              <a:t>https://carbonblack.vmware.com/resource/endpoint-standard-policy-tuning-good-better-best</a:t>
            </a:r>
            <a:endParaRPr lang="en-US" sz="1600" dirty="0"/>
          </a:p>
          <a:p>
            <a:pPr>
              <a:spcBef>
                <a:spcPts val="600"/>
              </a:spcBef>
            </a:pPr>
            <a:r>
              <a:rPr lang="en-US" sz="1600" dirty="0">
                <a:hlinkClick r:id="rId9"/>
              </a:rPr>
              <a:t>https://community.carbonblack.com/t5/Knowledge-Base/Endpoint-Standard-How-To-Enable-Enhanced-Ransomware-Protection/ta-p/102853</a:t>
            </a:r>
            <a:endParaRPr lang="en-US" sz="1600" dirty="0"/>
          </a:p>
          <a:p>
            <a:pPr>
              <a:spcBef>
                <a:spcPts val="600"/>
              </a:spcBef>
            </a:pPr>
            <a:r>
              <a:rPr lang="en-US" sz="1600" dirty="0">
                <a:hlinkClick r:id="rId10"/>
              </a:rPr>
              <a:t>https://community.carbonblack.com/t5/Threat-Research/ct-p/threat-research</a:t>
            </a:r>
            <a:endParaRPr lang="en-US" sz="1600" dirty="0"/>
          </a:p>
        </p:txBody>
      </p:sp>
    </p:spTree>
    <p:extLst>
      <p:ext uri="{BB962C8B-B14F-4D97-AF65-F5344CB8AC3E}">
        <p14:creationId xmlns:p14="http://schemas.microsoft.com/office/powerpoint/2010/main" val="300475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ACF4C9-1ED8-9C4D-A103-9D744BE3EED4}"/>
              </a:ext>
            </a:extLst>
          </p:cNvPr>
          <p:cNvSpPr>
            <a:spLocks noGrp="1"/>
          </p:cNvSpPr>
          <p:nvPr>
            <p:ph type="body" sz="quarter" idx="16"/>
          </p:nvPr>
        </p:nvSpPr>
        <p:spPr/>
        <p:txBody>
          <a:bodyPr/>
          <a:lstStyle/>
          <a:p>
            <a:pPr marL="0" indent="0">
              <a:buNone/>
            </a:pPr>
            <a:r>
              <a:rPr lang="en-US" dirty="0"/>
              <a:t>“People always make the best exploits. I’ve never found it hard to hack most people. If you listen to them, watch them, their vulnerabilities are like a neon sign screwed into their heads.”</a:t>
            </a:r>
            <a:endParaRPr lang="en-US" sz="2000" dirty="0"/>
          </a:p>
        </p:txBody>
      </p:sp>
      <p:sp>
        <p:nvSpPr>
          <p:cNvPr id="3" name="Text Placeholder 2">
            <a:extLst>
              <a:ext uri="{FF2B5EF4-FFF2-40B4-BE49-F238E27FC236}">
                <a16:creationId xmlns:a16="http://schemas.microsoft.com/office/drawing/2014/main" id="{D146964A-B6FD-B340-A9CF-87E61A9DB4C0}"/>
              </a:ext>
            </a:extLst>
          </p:cNvPr>
          <p:cNvSpPr>
            <a:spLocks noGrp="1"/>
          </p:cNvSpPr>
          <p:nvPr>
            <p:ph type="body" sz="quarter" idx="17"/>
          </p:nvPr>
        </p:nvSpPr>
        <p:spPr/>
        <p:txBody>
          <a:bodyPr/>
          <a:lstStyle/>
          <a:p>
            <a:r>
              <a:rPr lang="en-US" dirty="0"/>
              <a:t>Elliot Alderson, Mr. Robot</a:t>
            </a:r>
          </a:p>
        </p:txBody>
      </p:sp>
      <p:pic>
        <p:nvPicPr>
          <p:cNvPr id="6" name="Picture 5" descr="Elliot Alderson from Mr. Robot ">
            <a:extLst>
              <a:ext uri="{FF2B5EF4-FFF2-40B4-BE49-F238E27FC236}">
                <a16:creationId xmlns:a16="http://schemas.microsoft.com/office/drawing/2014/main" id="{561BF889-97C3-BB47-81E3-1133FB49509C}"/>
              </a:ext>
            </a:extLst>
          </p:cNvPr>
          <p:cNvPicPr>
            <a:picLocks noChangeAspect="1"/>
          </p:cNvPicPr>
          <p:nvPr/>
        </p:nvPicPr>
        <p:blipFill>
          <a:blip r:embed="rId3"/>
          <a:stretch>
            <a:fillRect/>
          </a:stretch>
        </p:blipFill>
        <p:spPr>
          <a:xfrm>
            <a:off x="8678181" y="4239307"/>
            <a:ext cx="2897996" cy="2201578"/>
          </a:xfrm>
          <a:prstGeom prst="rect">
            <a:avLst/>
          </a:prstGeom>
        </p:spPr>
      </p:pic>
      <p:sp>
        <p:nvSpPr>
          <p:cNvPr id="7" name="Title 6">
            <a:extLst>
              <a:ext uri="{FF2B5EF4-FFF2-40B4-BE49-F238E27FC236}">
                <a16:creationId xmlns:a16="http://schemas.microsoft.com/office/drawing/2014/main" id="{57228E1E-80CE-3A4F-A435-A9343AABC125}"/>
              </a:ext>
            </a:extLst>
          </p:cNvPr>
          <p:cNvSpPr>
            <a:spLocks noGrp="1"/>
          </p:cNvSpPr>
          <p:nvPr>
            <p:ph type="title" idx="4294967295"/>
          </p:nvPr>
        </p:nvSpPr>
        <p:spPr>
          <a:xfrm>
            <a:off x="612648" y="-726238"/>
            <a:ext cx="11001004" cy="381000"/>
          </a:xfrm>
        </p:spPr>
        <p:txBody>
          <a:bodyPr/>
          <a:lstStyle/>
          <a:p>
            <a:r>
              <a:rPr lang="en-US" dirty="0"/>
              <a:t>Cyber Threat Quote</a:t>
            </a:r>
          </a:p>
        </p:txBody>
      </p:sp>
    </p:spTree>
    <p:extLst>
      <p:ext uri="{BB962C8B-B14F-4D97-AF65-F5344CB8AC3E}">
        <p14:creationId xmlns:p14="http://schemas.microsoft.com/office/powerpoint/2010/main" val="13336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4669AD-C2CE-FD46-9F17-8C246756DD08}"/>
              </a:ext>
            </a:extLst>
          </p:cNvPr>
          <p:cNvSpPr>
            <a:spLocks noGrp="1"/>
          </p:cNvSpPr>
          <p:nvPr>
            <p:ph type="body" sz="quarter" idx="12"/>
          </p:nvPr>
        </p:nvSpPr>
        <p:spPr/>
        <p:txBody>
          <a:bodyPr/>
          <a:lstStyle/>
          <a:p>
            <a:r>
              <a:rPr lang="en-US">
                <a:ea typeface="+mn-lt"/>
                <a:cs typeface="+mn-lt"/>
              </a:rPr>
              <a:t>VMware Carbon</a:t>
            </a:r>
            <a:r>
              <a:rPr lang="en-US"/>
              <a:t> Black Cloud </a:t>
            </a:r>
          </a:p>
          <a:p>
            <a:pPr>
              <a:buClr>
                <a:srgbClr val="AAA9AC"/>
              </a:buClr>
            </a:pPr>
            <a:r>
              <a:rPr lang="en-US"/>
              <a:t>Python</a:t>
            </a:r>
            <a:r>
              <a:rPr lang="en-US" dirty="0"/>
              <a:t> SDK Demo</a:t>
            </a:r>
            <a:endParaRPr lang="en-US"/>
          </a:p>
        </p:txBody>
      </p:sp>
      <p:sp>
        <p:nvSpPr>
          <p:cNvPr id="3" name="Title 2">
            <a:extLst>
              <a:ext uri="{FF2B5EF4-FFF2-40B4-BE49-F238E27FC236}">
                <a16:creationId xmlns:a16="http://schemas.microsoft.com/office/drawing/2014/main" id="{66855DF4-207D-224B-81B2-6040774AFE2E}"/>
              </a:ext>
            </a:extLst>
          </p:cNvPr>
          <p:cNvSpPr>
            <a:spLocks noGrp="1"/>
          </p:cNvSpPr>
          <p:nvPr>
            <p:ph type="title" idx="4294967295"/>
          </p:nvPr>
        </p:nvSpPr>
        <p:spPr>
          <a:xfrm>
            <a:off x="593910" y="-581859"/>
            <a:ext cx="11001004" cy="381000"/>
          </a:xfrm>
        </p:spPr>
        <p:txBody>
          <a:bodyPr/>
          <a:lstStyle/>
          <a:p>
            <a:r>
              <a:rPr lang="en-US" dirty="0"/>
              <a:t>Demo</a:t>
            </a:r>
          </a:p>
        </p:txBody>
      </p:sp>
    </p:spTree>
    <p:extLst>
      <p:ext uri="{BB962C8B-B14F-4D97-AF65-F5344CB8AC3E}">
        <p14:creationId xmlns:p14="http://schemas.microsoft.com/office/powerpoint/2010/main" val="37083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Mworld. Imagine That. Image of outerspace.">
            <a:extLst>
              <a:ext uri="{FF2B5EF4-FFF2-40B4-BE49-F238E27FC236}">
                <a16:creationId xmlns:a16="http://schemas.microsoft.com/office/drawing/2014/main" id="{7C537219-1911-2643-89FD-16F27FADB27B}"/>
              </a:ext>
            </a:extLst>
          </p:cNvPr>
          <p:cNvPicPr>
            <a:picLocks noChangeAspect="1"/>
          </p:cNvPicPr>
          <p:nvPr/>
        </p:nvPicPr>
        <p:blipFill rotWithShape="1">
          <a:blip r:embed="rId3"/>
          <a:srcRect l="26364" b="1320"/>
          <a:stretch/>
        </p:blipFill>
        <p:spPr>
          <a:xfrm>
            <a:off x="3213463" y="892"/>
            <a:ext cx="8975362" cy="6765667"/>
          </a:xfrm>
          <a:prstGeom prst="rect">
            <a:avLst/>
          </a:prstGeom>
        </p:spPr>
      </p:pic>
      <p:sp>
        <p:nvSpPr>
          <p:cNvPr id="18" name="Title 9">
            <a:extLst>
              <a:ext uri="{FF2B5EF4-FFF2-40B4-BE49-F238E27FC236}">
                <a16:creationId xmlns:a16="http://schemas.microsoft.com/office/drawing/2014/main" id="{A5B99B29-A609-0247-80A0-46E46867C5E9}"/>
              </a:ext>
            </a:extLst>
          </p:cNvPr>
          <p:cNvSpPr>
            <a:spLocks noGrp="1"/>
          </p:cNvSpPr>
          <p:nvPr>
            <p:ph type="title"/>
          </p:nvPr>
        </p:nvSpPr>
        <p:spPr>
          <a:xfrm>
            <a:off x="551468" y="2194560"/>
            <a:ext cx="6062978" cy="1234440"/>
          </a:xfrm>
        </p:spPr>
        <p:txBody>
          <a:bodyPr/>
          <a:lstStyle/>
          <a:p>
            <a:r>
              <a:rPr lang="en-US" sz="4800">
                <a:solidFill>
                  <a:schemeClr val="tx1">
                    <a:lumMod val="75000"/>
                  </a:schemeClr>
                </a:solidFill>
              </a:rPr>
              <a:t>Please take</a:t>
            </a:r>
            <a:br>
              <a:rPr lang="en-US" sz="4800">
                <a:solidFill>
                  <a:schemeClr val="tx1">
                    <a:lumMod val="75000"/>
                  </a:schemeClr>
                </a:solidFill>
              </a:rPr>
            </a:br>
            <a:r>
              <a:rPr lang="en-US" sz="4800">
                <a:solidFill>
                  <a:schemeClr val="tx1">
                    <a:lumMod val="75000"/>
                  </a:schemeClr>
                </a:solidFill>
              </a:rPr>
              <a:t>your survey.</a:t>
            </a:r>
            <a:endParaRPr lang="en-US" sz="4800">
              <a:solidFill>
                <a:schemeClr val="tx1"/>
              </a:solidFill>
            </a:endParaRPr>
          </a:p>
        </p:txBody>
      </p:sp>
    </p:spTree>
    <p:extLst>
      <p:ext uri="{BB962C8B-B14F-4D97-AF65-F5344CB8AC3E}">
        <p14:creationId xmlns:p14="http://schemas.microsoft.com/office/powerpoint/2010/main" val="340165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Mworld. Imagine That. Image of outerspace.">
            <a:extLst>
              <a:ext uri="{FF2B5EF4-FFF2-40B4-BE49-F238E27FC236}">
                <a16:creationId xmlns:a16="http://schemas.microsoft.com/office/drawing/2014/main" id="{7C537219-1911-2643-89FD-16F27FADB27B}"/>
              </a:ext>
            </a:extLst>
          </p:cNvPr>
          <p:cNvPicPr>
            <a:picLocks noChangeAspect="1"/>
          </p:cNvPicPr>
          <p:nvPr/>
        </p:nvPicPr>
        <p:blipFill rotWithShape="1">
          <a:blip r:embed="rId3"/>
          <a:srcRect l="26364" b="1320"/>
          <a:stretch/>
        </p:blipFill>
        <p:spPr>
          <a:xfrm>
            <a:off x="3213463" y="892"/>
            <a:ext cx="8975362" cy="6765667"/>
          </a:xfrm>
          <a:prstGeom prst="rect">
            <a:avLst/>
          </a:prstGeom>
        </p:spPr>
      </p:pic>
      <p:sp>
        <p:nvSpPr>
          <p:cNvPr id="18" name="Title 9">
            <a:extLst>
              <a:ext uri="{FF2B5EF4-FFF2-40B4-BE49-F238E27FC236}">
                <a16:creationId xmlns:a16="http://schemas.microsoft.com/office/drawing/2014/main" id="{A5B99B29-A609-0247-80A0-46E46867C5E9}"/>
              </a:ext>
            </a:extLst>
          </p:cNvPr>
          <p:cNvSpPr>
            <a:spLocks noGrp="1"/>
          </p:cNvSpPr>
          <p:nvPr>
            <p:ph type="title"/>
          </p:nvPr>
        </p:nvSpPr>
        <p:spPr>
          <a:xfrm>
            <a:off x="551468" y="2194560"/>
            <a:ext cx="6062978" cy="1234440"/>
          </a:xfrm>
        </p:spPr>
        <p:txBody>
          <a:bodyPr/>
          <a:lstStyle/>
          <a:p>
            <a:r>
              <a:rPr lang="en-US" sz="4800">
                <a:solidFill>
                  <a:schemeClr val="tx1">
                    <a:lumMod val="75000"/>
                  </a:schemeClr>
                </a:solidFill>
              </a:rPr>
              <a:t>Thank</a:t>
            </a:r>
            <a:r>
              <a:rPr lang="en-US" sz="4800">
                <a:solidFill>
                  <a:schemeClr val="tx1"/>
                </a:solidFill>
              </a:rPr>
              <a:t> you!</a:t>
            </a:r>
          </a:p>
        </p:txBody>
      </p:sp>
    </p:spTree>
    <p:extLst>
      <p:ext uri="{BB962C8B-B14F-4D97-AF65-F5344CB8AC3E}">
        <p14:creationId xmlns:p14="http://schemas.microsoft.com/office/powerpoint/2010/main" val="21356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93911" y="1252220"/>
            <a:ext cx="10972800" cy="4572000"/>
          </a:xfrm>
        </p:spPr>
        <p:txBody>
          <a:bodyPr/>
          <a:lstStyle/>
          <a:p>
            <a:pPr marL="285750" indent="-285750">
              <a:buFont typeface="Arial" panose="020B0604020202020204" pitchFamily="34" charset="0"/>
              <a:buChar char="•"/>
            </a:pPr>
            <a:r>
              <a:rPr lang="en-US" sz="1600" dirty="0">
                <a:solidFill>
                  <a:schemeClr val="bg2">
                    <a:lumMod val="10000"/>
                  </a:schemeClr>
                </a:solidFill>
              </a:rPr>
              <a:t>This presentation may contain product features or functionality that are currently under development.</a:t>
            </a:r>
          </a:p>
          <a:p>
            <a:pPr marL="285750" indent="-285750">
              <a:buFont typeface="Arial" panose="020B0604020202020204" pitchFamily="34" charset="0"/>
              <a:buChar char="•"/>
            </a:pPr>
            <a:r>
              <a:rPr lang="en-US" sz="1600" dirty="0">
                <a:solidFill>
                  <a:schemeClr val="bg2">
                    <a:lumMod val="10000"/>
                  </a:schemeClr>
                </a:solidFill>
              </a:rPr>
              <a:t>This overview of new technology represents no commitment from VMware to deliver these features in any generally available product.</a:t>
            </a:r>
          </a:p>
          <a:p>
            <a:pPr marL="285750" indent="-285750">
              <a:buFont typeface="Arial" panose="020B0604020202020204" pitchFamily="34" charset="0"/>
              <a:buChar char="•"/>
            </a:pPr>
            <a:r>
              <a:rPr lang="en-US" sz="1600" dirty="0">
                <a:solidFill>
                  <a:schemeClr val="bg2">
                    <a:lumMod val="10000"/>
                  </a:schemeClr>
                </a:solidFill>
              </a:rPr>
              <a:t>Features are subject to change, and must not be included in contracts, purchase orders, or sales agreements of any kind.</a:t>
            </a:r>
          </a:p>
          <a:p>
            <a:pPr marL="285750" indent="-285750">
              <a:buFont typeface="Arial" panose="020B0604020202020204" pitchFamily="34" charset="0"/>
              <a:buChar char="•"/>
            </a:pPr>
            <a:r>
              <a:rPr lang="en-US" sz="1600" dirty="0">
                <a:solidFill>
                  <a:schemeClr val="bg2">
                    <a:lumMod val="10000"/>
                  </a:schemeClr>
                </a:solidFill>
              </a:rPr>
              <a:t>Technical feasibility and market demand will affect final delivery.</a:t>
            </a:r>
          </a:p>
          <a:p>
            <a:pPr marL="285750" indent="-285750">
              <a:buFont typeface="Arial" panose="020B0604020202020204" pitchFamily="34" charset="0"/>
              <a:buChar char="•"/>
            </a:pPr>
            <a:r>
              <a:rPr lang="en-US" sz="1600" dirty="0">
                <a:solidFill>
                  <a:schemeClr val="bg2">
                    <a:lumMod val="10000"/>
                  </a:schemeClr>
                </a:solidFill>
              </a:rPr>
              <a:t>Pricing and packaging for any new features/functionality/technology discussed or presented, have not been determined.</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p:txBody>
          <a:bodyPr wrap="none" anchor="b">
            <a:normAutofit/>
          </a:bodyPr>
          <a:lstStyle/>
          <a:p>
            <a:r>
              <a:rPr lang="en-US" sz="2600" dirty="0"/>
              <a:t>Required Disclaimer for All Presentations</a:t>
            </a:r>
          </a:p>
        </p:txBody>
      </p:sp>
    </p:spTree>
    <p:extLst>
      <p:ext uri="{BB962C8B-B14F-4D97-AF65-F5344CB8AC3E}">
        <p14:creationId xmlns:p14="http://schemas.microsoft.com/office/powerpoint/2010/main" val="36958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E7BA-678B-994E-9853-CA680642585F}"/>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243D2366-8528-ED42-B7D7-81FF334B2815}"/>
              </a:ext>
            </a:extLst>
          </p:cNvPr>
          <p:cNvSpPr>
            <a:spLocks noGrp="1"/>
          </p:cNvSpPr>
          <p:nvPr>
            <p:ph type="body" sz="quarter" idx="23"/>
          </p:nvPr>
        </p:nvSpPr>
        <p:spPr/>
        <p:txBody>
          <a:bodyPr/>
          <a:lstStyle/>
          <a:p>
            <a:r>
              <a:rPr lang="en-US" dirty="0"/>
              <a:t>Ransomware Today</a:t>
            </a:r>
          </a:p>
          <a:p>
            <a:r>
              <a:rPr lang="en-US" dirty="0"/>
              <a:t>VMware Carbon Black</a:t>
            </a:r>
          </a:p>
          <a:p>
            <a:r>
              <a:rPr lang="en-US"/>
              <a:t>VMware Carbon Black Cloud Python</a:t>
            </a:r>
            <a:r>
              <a:rPr lang="en-US" dirty="0"/>
              <a:t> SDK Demo</a:t>
            </a:r>
          </a:p>
        </p:txBody>
      </p:sp>
    </p:spTree>
    <p:extLst>
      <p:ext uri="{BB962C8B-B14F-4D97-AF65-F5344CB8AC3E}">
        <p14:creationId xmlns:p14="http://schemas.microsoft.com/office/powerpoint/2010/main" val="398473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046C-4062-074B-A01A-3C4360B6C9B4}"/>
              </a:ext>
            </a:extLst>
          </p:cNvPr>
          <p:cNvSpPr>
            <a:spLocks noGrp="1"/>
          </p:cNvSpPr>
          <p:nvPr>
            <p:ph type="title"/>
          </p:nvPr>
        </p:nvSpPr>
        <p:spPr/>
        <p:txBody>
          <a:bodyPr/>
          <a:lstStyle/>
          <a:p>
            <a:r>
              <a:rPr lang="en-US" dirty="0"/>
              <a:t>Ransomware Today</a:t>
            </a:r>
          </a:p>
        </p:txBody>
      </p:sp>
    </p:spTree>
    <p:extLst>
      <p:ext uri="{BB962C8B-B14F-4D97-AF65-F5344CB8AC3E}">
        <p14:creationId xmlns:p14="http://schemas.microsoft.com/office/powerpoint/2010/main" val="21099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onial Pipeline says ransomware attack also led to personal information being stolen">
            <a:extLst>
              <a:ext uri="{FF2B5EF4-FFF2-40B4-BE49-F238E27FC236}">
                <a16:creationId xmlns:a16="http://schemas.microsoft.com/office/drawing/2014/main" id="{B535CDD9-36B7-3C43-89FE-0BF3FC75D217}"/>
              </a:ext>
            </a:extLst>
          </p:cNvPr>
          <p:cNvPicPr>
            <a:picLocks noChangeAspect="1"/>
          </p:cNvPicPr>
          <p:nvPr/>
        </p:nvPicPr>
        <p:blipFill>
          <a:blip r:embed="rId3"/>
          <a:stretch>
            <a:fillRect/>
          </a:stretch>
        </p:blipFill>
        <p:spPr>
          <a:xfrm>
            <a:off x="5821914" y="4913353"/>
            <a:ext cx="4683747" cy="1258845"/>
          </a:xfrm>
          <a:prstGeom prst="rect">
            <a:avLst/>
          </a:prstGeom>
        </p:spPr>
      </p:pic>
      <p:pic>
        <p:nvPicPr>
          <p:cNvPr id="6" name="Picture 5" descr="Ransomware attacks increased by 288% in H1 2021">
            <a:extLst>
              <a:ext uri="{FF2B5EF4-FFF2-40B4-BE49-F238E27FC236}">
                <a16:creationId xmlns:a16="http://schemas.microsoft.com/office/drawing/2014/main" id="{336EB151-8ACC-9946-9FBC-9D9C5E994EA6}"/>
              </a:ext>
            </a:extLst>
          </p:cNvPr>
          <p:cNvPicPr>
            <a:picLocks noChangeAspect="1"/>
          </p:cNvPicPr>
          <p:nvPr/>
        </p:nvPicPr>
        <p:blipFill>
          <a:blip r:embed="rId4"/>
          <a:stretch>
            <a:fillRect/>
          </a:stretch>
        </p:blipFill>
        <p:spPr>
          <a:xfrm>
            <a:off x="6094412" y="625415"/>
            <a:ext cx="4796343" cy="1159713"/>
          </a:xfrm>
          <a:prstGeom prst="rect">
            <a:avLst/>
          </a:prstGeom>
        </p:spPr>
      </p:pic>
      <p:pic>
        <p:nvPicPr>
          <p:cNvPr id="10" name="Picture 9" descr="Ransomware is wreaking havoc in US cities">
            <a:extLst>
              <a:ext uri="{FF2B5EF4-FFF2-40B4-BE49-F238E27FC236}">
                <a16:creationId xmlns:a16="http://schemas.microsoft.com/office/drawing/2014/main" id="{D2E8C8CB-D2CB-9E49-BD20-4E53324B7A64}"/>
              </a:ext>
            </a:extLst>
          </p:cNvPr>
          <p:cNvPicPr>
            <a:picLocks noChangeAspect="1"/>
          </p:cNvPicPr>
          <p:nvPr/>
        </p:nvPicPr>
        <p:blipFill>
          <a:blip r:embed="rId5"/>
          <a:stretch>
            <a:fillRect/>
          </a:stretch>
        </p:blipFill>
        <p:spPr>
          <a:xfrm>
            <a:off x="1210157" y="2733698"/>
            <a:ext cx="4802258" cy="1119809"/>
          </a:xfrm>
          <a:prstGeom prst="rect">
            <a:avLst/>
          </a:prstGeom>
        </p:spPr>
      </p:pic>
      <p:pic>
        <p:nvPicPr>
          <p:cNvPr id="13" name="Picture 12" descr="Howard University cancels classes after ransomware attack">
            <a:extLst>
              <a:ext uri="{FF2B5EF4-FFF2-40B4-BE49-F238E27FC236}">
                <a16:creationId xmlns:a16="http://schemas.microsoft.com/office/drawing/2014/main" id="{F5B9DB94-4FD2-8249-A975-28AA8A05756E}"/>
              </a:ext>
            </a:extLst>
          </p:cNvPr>
          <p:cNvPicPr>
            <a:picLocks noChangeAspect="1"/>
          </p:cNvPicPr>
          <p:nvPr/>
        </p:nvPicPr>
        <p:blipFill>
          <a:blip r:embed="rId6"/>
          <a:stretch>
            <a:fillRect/>
          </a:stretch>
        </p:blipFill>
        <p:spPr>
          <a:xfrm>
            <a:off x="6721808" y="2664179"/>
            <a:ext cx="4717132" cy="1258845"/>
          </a:xfrm>
          <a:prstGeom prst="rect">
            <a:avLst/>
          </a:prstGeom>
        </p:spPr>
      </p:pic>
      <p:pic>
        <p:nvPicPr>
          <p:cNvPr id="16" name="Picture 15" descr="Ransomware groups continue assault on healthcare orgs as COVID-19 infections increase">
            <a:extLst>
              <a:ext uri="{FF2B5EF4-FFF2-40B4-BE49-F238E27FC236}">
                <a16:creationId xmlns:a16="http://schemas.microsoft.com/office/drawing/2014/main" id="{D6E66CE2-C934-BB45-A231-9B92984EBE70}"/>
              </a:ext>
            </a:extLst>
          </p:cNvPr>
          <p:cNvPicPr>
            <a:picLocks noChangeAspect="1"/>
          </p:cNvPicPr>
          <p:nvPr/>
        </p:nvPicPr>
        <p:blipFill>
          <a:blip r:embed="rId7"/>
          <a:stretch>
            <a:fillRect/>
          </a:stretch>
        </p:blipFill>
        <p:spPr>
          <a:xfrm>
            <a:off x="318546" y="685801"/>
            <a:ext cx="4724209" cy="1258846"/>
          </a:xfrm>
          <a:prstGeom prst="rect">
            <a:avLst/>
          </a:prstGeom>
        </p:spPr>
      </p:pic>
      <p:pic>
        <p:nvPicPr>
          <p:cNvPr id="18" name="Picture 17" descr="Technology giant Olympus hit by BlackMatter">
            <a:extLst>
              <a:ext uri="{FF2B5EF4-FFF2-40B4-BE49-F238E27FC236}">
                <a16:creationId xmlns:a16="http://schemas.microsoft.com/office/drawing/2014/main" id="{F309653C-4F40-A14A-A0B4-D2D93E7759B5}"/>
              </a:ext>
            </a:extLst>
          </p:cNvPr>
          <p:cNvPicPr>
            <a:picLocks noChangeAspect="1"/>
          </p:cNvPicPr>
          <p:nvPr/>
        </p:nvPicPr>
        <p:blipFill>
          <a:blip r:embed="rId8"/>
          <a:stretch>
            <a:fillRect/>
          </a:stretch>
        </p:blipFill>
        <p:spPr>
          <a:xfrm>
            <a:off x="378032" y="4913353"/>
            <a:ext cx="4664723" cy="1258846"/>
          </a:xfrm>
          <a:prstGeom prst="rect">
            <a:avLst/>
          </a:prstGeom>
        </p:spPr>
      </p:pic>
      <p:sp>
        <p:nvSpPr>
          <p:cNvPr id="19" name="Title 18">
            <a:extLst>
              <a:ext uri="{FF2B5EF4-FFF2-40B4-BE49-F238E27FC236}">
                <a16:creationId xmlns:a16="http://schemas.microsoft.com/office/drawing/2014/main" id="{E07AC545-26D6-694E-9904-0C2F0607A8EB}"/>
              </a:ext>
            </a:extLst>
          </p:cNvPr>
          <p:cNvSpPr>
            <a:spLocks noGrp="1"/>
          </p:cNvSpPr>
          <p:nvPr>
            <p:ph type="title" idx="4294967295"/>
          </p:nvPr>
        </p:nvSpPr>
        <p:spPr>
          <a:xfrm>
            <a:off x="593910" y="-634636"/>
            <a:ext cx="11001004" cy="381000"/>
          </a:xfrm>
        </p:spPr>
        <p:txBody>
          <a:bodyPr/>
          <a:lstStyle/>
          <a:p>
            <a:r>
              <a:rPr lang="en-US" dirty="0"/>
              <a:t>Latest Ransomware News</a:t>
            </a:r>
          </a:p>
        </p:txBody>
      </p:sp>
    </p:spTree>
    <p:extLst>
      <p:ext uri="{BB962C8B-B14F-4D97-AF65-F5344CB8AC3E}">
        <p14:creationId xmlns:p14="http://schemas.microsoft.com/office/powerpoint/2010/main" val="559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76CC9-23DD-1842-8899-5037AEE33FC8}"/>
              </a:ext>
            </a:extLst>
          </p:cNvPr>
          <p:cNvSpPr>
            <a:spLocks noGrp="1"/>
          </p:cNvSpPr>
          <p:nvPr>
            <p:ph type="body" sz="quarter" idx="16"/>
          </p:nvPr>
        </p:nvSpPr>
        <p:spPr/>
        <p:txBody>
          <a:bodyPr/>
          <a:lstStyle/>
          <a:p>
            <a:r>
              <a:rPr lang="en-US" sz="2000" dirty="0"/>
              <a:t>Considered a low-dollar, online nuisance crime only a few short years ago, ransomware has exploded into a multi-billion-dollar global racket that threatens the delivery of the very services so critical to helping us collectively get through the COVID pandemic. To put it simply, we are on the cusp of a global pandemic of a different variety, driven by greed, an avoidably vulnerable digital ecosystem, and an ever-widening criminal enterprise”</a:t>
            </a:r>
          </a:p>
        </p:txBody>
      </p:sp>
      <p:sp>
        <p:nvSpPr>
          <p:cNvPr id="3" name="Text Placeholder 2">
            <a:extLst>
              <a:ext uri="{FF2B5EF4-FFF2-40B4-BE49-F238E27FC236}">
                <a16:creationId xmlns:a16="http://schemas.microsoft.com/office/drawing/2014/main" id="{9A11A5C4-5C97-DF4B-BBEF-E84EAF747804}"/>
              </a:ext>
            </a:extLst>
          </p:cNvPr>
          <p:cNvSpPr>
            <a:spLocks noGrp="1"/>
          </p:cNvSpPr>
          <p:nvPr>
            <p:ph type="body" sz="quarter" idx="17"/>
          </p:nvPr>
        </p:nvSpPr>
        <p:spPr/>
        <p:txBody>
          <a:bodyPr/>
          <a:lstStyle/>
          <a:p>
            <a:r>
              <a:rPr lang="en-US" dirty="0"/>
              <a:t>Christopher Krebs</a:t>
            </a:r>
          </a:p>
        </p:txBody>
      </p:sp>
      <p:pic>
        <p:nvPicPr>
          <p:cNvPr id="5" name="Picture Placeholder 4" descr="Picture of Christopher Krebs">
            <a:extLst>
              <a:ext uri="{FF2B5EF4-FFF2-40B4-BE49-F238E27FC236}">
                <a16:creationId xmlns:a16="http://schemas.microsoft.com/office/drawing/2014/main" id="{9DE8D454-61E4-F44F-993A-2DBC41BC530C}"/>
              </a:ext>
            </a:extLst>
          </p:cNvPr>
          <p:cNvPicPr>
            <a:picLocks noGrp="1" noChangeAspect="1"/>
          </p:cNvPicPr>
          <p:nvPr>
            <p:ph type="pic" sz="quarter" idx="4294967295"/>
          </p:nvPr>
        </p:nvPicPr>
        <p:blipFill>
          <a:blip r:embed="rId3"/>
          <a:srcRect t="5504" b="5504"/>
          <a:stretch>
            <a:fillRect/>
          </a:stretch>
        </p:blipFill>
        <p:spPr>
          <a:xfrm>
            <a:off x="8898576" y="4504266"/>
            <a:ext cx="2969898" cy="1486669"/>
          </a:xfrm>
          <a:prstGeom prst="rect">
            <a:avLst/>
          </a:prstGeom>
        </p:spPr>
      </p:pic>
      <p:sp>
        <p:nvSpPr>
          <p:cNvPr id="6" name="Title 5">
            <a:extLst>
              <a:ext uri="{FF2B5EF4-FFF2-40B4-BE49-F238E27FC236}">
                <a16:creationId xmlns:a16="http://schemas.microsoft.com/office/drawing/2014/main" id="{82F329E9-518B-C942-B073-201EE40F5DFB}"/>
              </a:ext>
            </a:extLst>
          </p:cNvPr>
          <p:cNvSpPr>
            <a:spLocks noGrp="1"/>
          </p:cNvSpPr>
          <p:nvPr>
            <p:ph type="title" idx="4294967295"/>
          </p:nvPr>
        </p:nvSpPr>
        <p:spPr>
          <a:xfrm>
            <a:off x="438912" y="-678112"/>
            <a:ext cx="11001004" cy="381000"/>
          </a:xfrm>
        </p:spPr>
        <p:txBody>
          <a:bodyPr/>
          <a:lstStyle/>
          <a:p>
            <a:r>
              <a:rPr lang="en-US" dirty="0"/>
              <a:t>Ransomware</a:t>
            </a:r>
            <a:r>
              <a:rPr lang="en-US" baseline="0" dirty="0"/>
              <a:t> </a:t>
            </a:r>
            <a:r>
              <a:rPr lang="en-US" dirty="0"/>
              <a:t>Quote </a:t>
            </a:r>
          </a:p>
        </p:txBody>
      </p:sp>
    </p:spTree>
    <p:extLst>
      <p:ext uri="{BB962C8B-B14F-4D97-AF65-F5344CB8AC3E}">
        <p14:creationId xmlns:p14="http://schemas.microsoft.com/office/powerpoint/2010/main" val="180966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C617-AE57-9B46-BBFC-490B61B9BC16}"/>
              </a:ext>
            </a:extLst>
          </p:cNvPr>
          <p:cNvSpPr>
            <a:spLocks noGrp="1"/>
          </p:cNvSpPr>
          <p:nvPr>
            <p:ph type="title"/>
          </p:nvPr>
        </p:nvSpPr>
        <p:spPr/>
        <p:txBody>
          <a:bodyPr/>
          <a:lstStyle/>
          <a:p>
            <a:r>
              <a:rPr lang="en-US" dirty="0"/>
              <a:t>Average Bill for rectifying a ransomware attack</a:t>
            </a:r>
          </a:p>
        </p:txBody>
      </p:sp>
      <p:sp>
        <p:nvSpPr>
          <p:cNvPr id="3" name="Subtitle 2">
            <a:extLst>
              <a:ext uri="{FF2B5EF4-FFF2-40B4-BE49-F238E27FC236}">
                <a16:creationId xmlns:a16="http://schemas.microsoft.com/office/drawing/2014/main" id="{8D207069-3C52-4642-8FDD-C9741662F547}"/>
              </a:ext>
            </a:extLst>
          </p:cNvPr>
          <p:cNvSpPr>
            <a:spLocks noGrp="1"/>
          </p:cNvSpPr>
          <p:nvPr>
            <p:ph type="subTitle" idx="10"/>
          </p:nvPr>
        </p:nvSpPr>
        <p:spPr/>
        <p:txBody>
          <a:bodyPr/>
          <a:lstStyle/>
          <a:p>
            <a:r>
              <a:rPr lang="en-US" dirty="0"/>
              <a:t>https://</a:t>
            </a:r>
            <a:r>
              <a:rPr lang="en-US" dirty="0" err="1"/>
              <a:t>www.hhs.gov</a:t>
            </a:r>
            <a:r>
              <a:rPr lang="en-US" dirty="0"/>
              <a:t>/sites/default/files/ransomware-trends-2021.pdf</a:t>
            </a:r>
          </a:p>
        </p:txBody>
      </p:sp>
      <p:pic>
        <p:nvPicPr>
          <p:cNvPr id="6" name="Content Placeholder 5" descr="Average costs for Ransomware&#10;&#10;$1.85 million USD Global Average">
            <a:extLst>
              <a:ext uri="{FF2B5EF4-FFF2-40B4-BE49-F238E27FC236}">
                <a16:creationId xmlns:a16="http://schemas.microsoft.com/office/drawing/2014/main" id="{03FABD8B-5658-5F40-BD8C-6EA25B0FEB76}"/>
              </a:ext>
            </a:extLst>
          </p:cNvPr>
          <p:cNvPicPr>
            <a:picLocks noGrp="1" noChangeAspect="1"/>
          </p:cNvPicPr>
          <p:nvPr>
            <p:ph sz="quarter" idx="14"/>
          </p:nvPr>
        </p:nvPicPr>
        <p:blipFill>
          <a:blip r:embed="rId3"/>
          <a:stretch>
            <a:fillRect/>
          </a:stretch>
        </p:blipFill>
        <p:spPr>
          <a:xfrm>
            <a:off x="1362790" y="1600200"/>
            <a:ext cx="9479120" cy="4572000"/>
          </a:xfrm>
        </p:spPr>
      </p:pic>
    </p:spTree>
    <p:extLst>
      <p:ext uri="{BB962C8B-B14F-4D97-AF65-F5344CB8AC3E}">
        <p14:creationId xmlns:p14="http://schemas.microsoft.com/office/powerpoint/2010/main" val="82993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27CD-E6B8-F342-98BD-3A61EA8FE9C4}"/>
              </a:ext>
            </a:extLst>
          </p:cNvPr>
          <p:cNvSpPr>
            <a:spLocks noGrp="1"/>
          </p:cNvSpPr>
          <p:nvPr>
            <p:ph type="title"/>
          </p:nvPr>
        </p:nvSpPr>
        <p:spPr/>
        <p:txBody>
          <a:bodyPr/>
          <a:lstStyle/>
          <a:p>
            <a:r>
              <a:rPr lang="en-US" dirty="0"/>
              <a:t>VMware Carbon Black</a:t>
            </a:r>
          </a:p>
        </p:txBody>
      </p:sp>
      <p:sp>
        <p:nvSpPr>
          <p:cNvPr id="3" name="Subtitle 2">
            <a:extLst>
              <a:ext uri="{FF2B5EF4-FFF2-40B4-BE49-F238E27FC236}">
                <a16:creationId xmlns:a16="http://schemas.microsoft.com/office/drawing/2014/main" id="{524A570D-5439-8E42-9C0D-B17F5717529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4580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6E95B02-5EF5-4133-8620-489629375457}"/>
              </a:ext>
            </a:extLst>
          </p:cNvPr>
          <p:cNvSpPr>
            <a:spLocks noGrp="1"/>
          </p:cNvSpPr>
          <p:nvPr>
            <p:ph type="title"/>
          </p:nvPr>
        </p:nvSpPr>
        <p:spPr>
          <a:xfrm>
            <a:off x="579809" y="412751"/>
            <a:ext cx="11001004" cy="381000"/>
          </a:xfrm>
        </p:spPr>
        <p:txBody>
          <a:bodyPr/>
          <a:lstStyle/>
          <a:p>
            <a:r>
              <a:rPr lang="en-US" b="1" dirty="0"/>
              <a:t>VMware Carbon Black Cloud Malware Lab</a:t>
            </a:r>
            <a:endParaRPr lang="en-US" dirty="0"/>
          </a:p>
        </p:txBody>
      </p:sp>
      <p:sp>
        <p:nvSpPr>
          <p:cNvPr id="73" name="Subtitle 2">
            <a:extLst>
              <a:ext uri="{FF2B5EF4-FFF2-40B4-BE49-F238E27FC236}">
                <a16:creationId xmlns:a16="http://schemas.microsoft.com/office/drawing/2014/main" id="{80D1A1D0-B58F-4B64-A3A2-25EAA83EBDCA}"/>
              </a:ext>
            </a:extLst>
          </p:cNvPr>
          <p:cNvSpPr>
            <a:spLocks noGrp="1"/>
          </p:cNvSpPr>
          <p:nvPr>
            <p:ph type="subTitle" idx="10"/>
          </p:nvPr>
        </p:nvSpPr>
        <p:spPr>
          <a:xfrm>
            <a:off x="592866" y="811830"/>
            <a:ext cx="10962687" cy="247743"/>
          </a:xfrm>
        </p:spPr>
        <p:txBody>
          <a:bodyPr/>
          <a:lstStyle/>
          <a:p>
            <a:r>
              <a:rPr lang="en-US" sz="1600" dirty="0"/>
              <a:t>https://</a:t>
            </a:r>
            <a:r>
              <a:rPr lang="en-US" sz="1600" dirty="0" err="1"/>
              <a:t>kb.vmtestdrive.com</a:t>
            </a:r>
            <a:r>
              <a:rPr lang="en-US" sz="1600" dirty="0"/>
              <a:t>/</a:t>
            </a:r>
            <a:r>
              <a:rPr lang="en-US" sz="1600" dirty="0" err="1"/>
              <a:t>hc</a:t>
            </a:r>
            <a:r>
              <a:rPr lang="en-US" sz="1600" dirty="0"/>
              <a:t>/</a:t>
            </a:r>
            <a:r>
              <a:rPr lang="en-US" sz="1600" dirty="0" err="1"/>
              <a:t>en</a:t>
            </a:r>
            <a:r>
              <a:rPr lang="en-US" sz="1600" dirty="0"/>
              <a:t>-us/articles/4404323100187-VMware-Carbon-Black-Cloud-Malware-Lab</a:t>
            </a:r>
          </a:p>
        </p:txBody>
      </p:sp>
      <p:pic>
        <p:nvPicPr>
          <p:cNvPr id="1026" name="Picture 2" descr="VMware Testdrive homepage screenshot">
            <a:extLst>
              <a:ext uri="{FF2B5EF4-FFF2-40B4-BE49-F238E27FC236}">
                <a16:creationId xmlns:a16="http://schemas.microsoft.com/office/drawing/2014/main" id="{7C9F1FFA-1C4D-844B-AA56-2E66F49793F8}"/>
              </a:ext>
            </a:extLst>
          </p:cNvPr>
          <p:cNvPicPr>
            <a:picLocks noGrp="1" noChangeAspect="1" noChangeArrowheads="1"/>
          </p:cNvPicPr>
          <p:nvPr>
            <p:ph sz="quarter" idx="19"/>
          </p:nvPr>
        </p:nvPicPr>
        <p:blipFill>
          <a:blip r:embed="rId2">
            <a:extLst>
              <a:ext uri="{28A0092B-C50C-407E-A947-70E740481C1C}">
                <a14:useLocalDpi xmlns:a14="http://schemas.microsoft.com/office/drawing/2010/main" val="0"/>
              </a:ext>
            </a:extLst>
          </a:blip>
          <a:stretch>
            <a:fillRect/>
          </a:stretch>
        </p:blipFill>
        <p:spPr bwMode="auto">
          <a:xfrm>
            <a:off x="608013" y="1695069"/>
            <a:ext cx="8229600" cy="4382262"/>
          </a:xfrm>
          <a:prstGeom prst="rect">
            <a:avLst/>
          </a:prstGeom>
          <a:solidFill>
            <a:srgbClr val="FFFFFF"/>
          </a:solidFill>
        </p:spPr>
      </p:pic>
      <p:sp>
        <p:nvSpPr>
          <p:cNvPr id="75" name="Text Placeholder 4">
            <a:extLst>
              <a:ext uri="{FF2B5EF4-FFF2-40B4-BE49-F238E27FC236}">
                <a16:creationId xmlns:a16="http://schemas.microsoft.com/office/drawing/2014/main" id="{8420DC69-5E21-44FF-A933-A636F15CC7B7}"/>
              </a:ext>
            </a:extLst>
          </p:cNvPr>
          <p:cNvSpPr>
            <a:spLocks noGrp="1"/>
          </p:cNvSpPr>
          <p:nvPr>
            <p:ph type="body" sz="quarter" idx="20"/>
          </p:nvPr>
        </p:nvSpPr>
        <p:spPr>
          <a:xfrm>
            <a:off x="9294813" y="1644788"/>
            <a:ext cx="2894012" cy="4527411"/>
          </a:xfrm>
        </p:spPr>
        <p:txBody>
          <a:bodyPr/>
          <a:lstStyle/>
          <a:p>
            <a:r>
              <a:rPr lang="en-US" sz="1600" dirty="0"/>
              <a:t>This walkthrough will enable you to get hands on with Carbon Black Cloud. The Malware Lab contains actual attacks that you can run live in a test environment to see how prevention and visibility work in the Carbon Black Cloud solution suite. </a:t>
            </a:r>
          </a:p>
        </p:txBody>
      </p:sp>
    </p:spTree>
    <p:extLst>
      <p:ext uri="{BB962C8B-B14F-4D97-AF65-F5344CB8AC3E}">
        <p14:creationId xmlns:p14="http://schemas.microsoft.com/office/powerpoint/2010/main" val="365468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VMware_white_16x9</Template>
  <TotalTime>0</TotalTime>
  <Words>558</Words>
  <Application>Microsoft Office PowerPoint</Application>
  <PresentationFormat>Custom</PresentationFormat>
  <Paragraphs>55</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VMware_white_16x9</vt:lpstr>
      <vt:lpstr>Automating Ransomware Remediation with the VMware Carbon Black Cloud SDK</vt:lpstr>
      <vt:lpstr>Required Disclaimer for All Presentations</vt:lpstr>
      <vt:lpstr>Agenda</vt:lpstr>
      <vt:lpstr>Ransomware Today</vt:lpstr>
      <vt:lpstr>Latest Ransomware News</vt:lpstr>
      <vt:lpstr>Ransomware Quote </vt:lpstr>
      <vt:lpstr>Average Bill for rectifying a ransomware attack</vt:lpstr>
      <vt:lpstr>VMware Carbon Black</vt:lpstr>
      <vt:lpstr>VMware Carbon Black Cloud Malware Lab</vt:lpstr>
      <vt:lpstr>Policy Configuration as the First Line of Defense</vt:lpstr>
      <vt:lpstr>Cyber Threat Quote</vt:lpstr>
      <vt:lpstr>Demo</vt:lpstr>
      <vt:lpstr>Please take your 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 Gardner</dc:creator>
  <cp:lastModifiedBy>Alex Van Brunt</cp:lastModifiedBy>
  <cp:revision>4</cp:revision>
  <dcterms:created xsi:type="dcterms:W3CDTF">2020-09-22T16:30:21Z</dcterms:created>
  <dcterms:modified xsi:type="dcterms:W3CDTF">2021-10-05T21:53:33Z</dcterms:modified>
</cp:coreProperties>
</file>